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2" r:id="rId5"/>
    <p:sldId id="275" r:id="rId6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emy Haysom (DHL ZA)" initials="JH(Z" lastIdx="1" clrIdx="0"/>
  <p:cmAuthor id="1" name="Steven McGarry" initials="SM" lastIdx="9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3979" autoAdjust="0"/>
  </p:normalViewPr>
  <p:slideViewPr>
    <p:cSldViewPr>
      <p:cViewPr varScale="1">
        <p:scale>
          <a:sx n="73" d="100"/>
          <a:sy n="73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876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2"/>
            <a:ext cx="2945875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619"/>
            <a:ext cx="2945876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380619"/>
            <a:ext cx="2945875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84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876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2"/>
            <a:ext cx="2945875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7" y="4690310"/>
            <a:ext cx="4985825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619"/>
            <a:ext cx="2945876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380619"/>
            <a:ext cx="2945875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28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3205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86401" y="1066800"/>
            <a:ext cx="3505200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86400" y="3581400"/>
            <a:ext cx="3505200" cy="2285999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4956" y="800067"/>
            <a:ext cx="5240288" cy="500136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22/07/2019  Incident title: MVI fatality</a:t>
            </a:r>
            <a:endParaRPr lang="en-US" sz="1400" b="1" dirty="0" smtClean="0">
              <a:solidFill>
                <a:schemeClr val="accent6"/>
              </a:solidFill>
              <a:latin typeface="Tahoma" pitchFamily="34" charset="0"/>
            </a:endParaRP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100" dirty="0" smtClean="0">
              <a:latin typeface="Tahoma" pitchFamily="34" charset="0"/>
            </a:endParaRPr>
          </a:p>
          <a:p>
            <a:pPr lvl="0"/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the 22nd July 2019 at 1134, a Heavy Goods </a:t>
            </a:r>
            <a:r>
              <a:rPr lang="en-GB" sz="14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Vehicle 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was travelling to Fahud with a load of Glass Reinforced Plastic (GRP) pipes from Sohar, when it was involved in a Motor Vehicle Incident (MVI</a:t>
            </a:r>
            <a:r>
              <a:rPr lang="en-GB" sz="14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 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driver was unable to control the vehicle which swerved to the left, over the opposite lane, passing through a </a:t>
            </a:r>
            <a:r>
              <a:rPr lang="en-GB" sz="1400" dirty="0" err="1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Wadi</a:t>
            </a:r>
            <a:r>
              <a:rPr lang="en-GB" sz="14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runoff before tipping and rolling over. The driver and 3rd party passenger were fatally wounded as a result of the incident. </a:t>
            </a:r>
          </a:p>
          <a:p>
            <a:pPr lvl="0"/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lvl="0"/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000" b="1" dirty="0">
              <a:solidFill>
                <a:srgbClr val="333399"/>
              </a:solidFill>
              <a:latin typeface="Tahoma" pitchFamily="34" charset="0"/>
            </a:endParaRP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ea typeface="Times New Roman"/>
                <a:cs typeface="Times New Roman"/>
              </a:rPr>
              <a:t> Do you e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nsure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tyre pressures are correct and </a:t>
            </a:r>
            <a:r>
              <a:rPr lang="en-US" sz="14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tyre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conditions checked regularly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Do you ensure you</a:t>
            </a:r>
            <a:r>
              <a:rPr lang="en-US" sz="1400" dirty="0" smtClean="0">
                <a:latin typeface="Calibri" panose="020F0502020204030204" pitchFamily="34" charset="0"/>
                <a:cs typeface="Times New Roman"/>
              </a:rPr>
              <a:t> c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onduct daily vehicle inspection before starting your journey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Do you ensure you follow your journey plan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Do you ensure you are adequately rested prior to starting journeys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Do you ensure you follow defensive driver training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D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o you ensure that all passengers are authorised by the Safe Journey Manager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78850" y="265588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257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800" y="5587425"/>
            <a:ext cx="47244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ensure you check your vehicle and </a:t>
            </a:r>
            <a:r>
              <a:rPr lang="en-US" sz="1600" b="1" dirty="0" err="1" smtClean="0">
                <a:solidFill>
                  <a:srgbClr val="FFFF00"/>
                </a:solidFill>
                <a:latin typeface="Tahoma" pitchFamily="34" charset="0"/>
              </a:rPr>
              <a:t>tyres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 before commencing journeys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0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8164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>
                <a:solidFill>
                  <a:schemeClr val="accent2"/>
                </a:solidFill>
                <a:latin typeface="Arial"/>
                <a:cs typeface="Arial"/>
                <a:sym typeface="Arial"/>
              </a:rPr>
              <a:t>Do you ensure drivers are adequately rested prior to commencing journeys?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Do you ensure drivers have </a:t>
            </a:r>
            <a:r>
              <a:rPr lang="en-US" sz="1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been briefed to check their </a:t>
            </a:r>
            <a:r>
              <a:rPr lang="en-US" sz="140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vehicle </a:t>
            </a:r>
            <a:r>
              <a:rPr lang="en-US" sz="1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tyre </a:t>
            </a:r>
            <a:r>
              <a:rPr lang="en-US" sz="140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conditions and load security before </a:t>
            </a:r>
            <a:r>
              <a:rPr lang="en-US" sz="1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journeys and during rest stops?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US" sz="1400" dirty="0" smtClean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Do </a:t>
            </a:r>
            <a:r>
              <a:rPr lang="en-US" sz="1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you have tyre inflation equipment and pressure gauges available for drivers to utilise?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 smtClean="0">
                <a:solidFill>
                  <a:schemeClr val="accent2"/>
                </a:solidFill>
                <a:latin typeface="Arial"/>
                <a:cs typeface="Arial"/>
                <a:sym typeface="Arial"/>
              </a:rPr>
              <a:t>Do you ensure drivers know how to react in the event of a tyre blow out?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 smtClean="0">
                <a:solidFill>
                  <a:schemeClr val="accent2"/>
                </a:solidFill>
                <a:latin typeface="Arial"/>
                <a:cs typeface="Arial"/>
                <a:sym typeface="Arial"/>
              </a:rPr>
              <a:t>Do you ensure consequence management is conducted for all IVMS and journey management violations as per SP2000? 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 smtClean="0">
                <a:solidFill>
                  <a:schemeClr val="accent2"/>
                </a:solidFill>
                <a:latin typeface="Arial"/>
                <a:cs typeface="Arial"/>
                <a:sym typeface="Arial"/>
              </a:rPr>
              <a:t>Do you ensure that all passengers are authorised through your SJM process?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04800" y="868478"/>
            <a:ext cx="44919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22/07/2019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MVI, Fatality</a:t>
            </a:r>
            <a:endParaRPr lang="en-US" sz="1400" b="1" dirty="0">
              <a:solidFill>
                <a:schemeClr val="accent6"/>
              </a:solidFill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92307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F9D869-5AAD-40D4-95D3-50D09D84AA84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13882</TotalTime>
  <Words>428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 UI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1081</cp:revision>
  <cp:lastPrinted>2019-09-10T03:09:30Z</cp:lastPrinted>
  <dcterms:created xsi:type="dcterms:W3CDTF">2001-05-03T06:07:08Z</dcterms:created>
  <dcterms:modified xsi:type="dcterms:W3CDTF">2020-03-19T07:17:13Z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