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notesSlides/notesSlide1.xml" ContentType="application/vnd.openxmlformats-officedocument.presentationml.notesSlide+xml"/>
  <Override PartName="/ppt/slideLayouts/slideLayout5.xml" ContentType="application/vnd.openxmlformats-officedocument.presentationml.slideLayout+xml"/>
  <Override PartName="/ppt/notesSlides/notesSlide2.xml" ContentType="application/vnd.openxmlformats-officedocument.presentationml.notesSlide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theme/theme3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274" r:id="rId5"/>
    <p:sldId id="275" r:id="rId6"/>
  </p:sldIdLst>
  <p:sldSz cx="9144000" cy="6858000" type="screen4x3"/>
  <p:notesSz cx="7010400" cy="923607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9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99"/>
    <a:srgbClr val="5DD5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343" autoAdjust="0"/>
  </p:normalViewPr>
  <p:slideViewPr>
    <p:cSldViewPr>
      <p:cViewPr varScale="1">
        <p:scale>
          <a:sx n="73" d="100"/>
          <a:sy n="73" d="100"/>
        </p:scale>
        <p:origin x="1278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8" d="100"/>
          <a:sy n="48" d="100"/>
        </p:scale>
        <p:origin x="2784" y="52"/>
      </p:cViewPr>
      <p:guideLst>
        <p:guide orient="horz" pos="2909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063" cy="46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339" y="0"/>
            <a:ext cx="3038062" cy="46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74345"/>
            <a:ext cx="3038063" cy="46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339" y="8774345"/>
            <a:ext cx="3038062" cy="46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B55AA87-4B92-460C-977B-0D3A2F64F6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5845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063" cy="46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339" y="0"/>
            <a:ext cx="3038062" cy="46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6975" y="693738"/>
            <a:ext cx="4616450" cy="34623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276" y="4387173"/>
            <a:ext cx="5141850" cy="41555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4345"/>
            <a:ext cx="3038063" cy="46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339" y="8774345"/>
            <a:ext cx="3038062" cy="46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7F9EFC2-B0DD-4BF2-8694-068D2DFD78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5089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Ensure all dates and titles are input </a:t>
            </a:r>
          </a:p>
          <a:p>
            <a:endParaRPr lang="en-US" dirty="0" smtClean="0"/>
          </a:p>
          <a:p>
            <a:r>
              <a:rPr lang="en-US" dirty="0" smtClean="0"/>
              <a:t>A short description should be provided without mentioning names of contractors or</a:t>
            </a:r>
            <a:r>
              <a:rPr lang="en-US" baseline="0" dirty="0" smtClean="0"/>
              <a:t> individuals.  You should include, what happened, to who (by job title) and what injuries this resulted in.  Nothing more!</a:t>
            </a:r>
          </a:p>
          <a:p>
            <a:endParaRPr lang="en-US" baseline="0" dirty="0" smtClean="0"/>
          </a:p>
          <a:p>
            <a:r>
              <a:rPr lang="en-US" baseline="0" dirty="0" smtClean="0"/>
              <a:t>Four to five bullet points highlighting the main findings from the investigation.  Remember the target audience is the front line staff so this should be written in simple terms in a way that everyone can understand.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The strap line should be the main point you want to get across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The images should be self explanatory, what went wrong (if you create a reconstruction please ensure you do not put people at risk) and below how it should be done.   </a:t>
            </a:r>
            <a:endParaRPr lang="en-US" dirty="0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5138CA7-92E6-41FD-A1B7-5ABDE6F17714}" type="slidenum">
              <a:rPr lang="en-US" smtClean="0"/>
              <a:pPr/>
              <a:t>1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8798766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Ensure all dates and titles are input </a:t>
            </a:r>
          </a:p>
          <a:p>
            <a:endParaRPr lang="en-US" dirty="0" smtClean="0">
              <a:solidFill>
                <a:srgbClr val="0033CC"/>
              </a:solidFill>
              <a:latin typeface="Arial" charset="0"/>
              <a:cs typeface="Arial" charset="0"/>
              <a:sym typeface="Wingdings" pitchFamily="2" charset="2"/>
            </a:endParaRPr>
          </a:p>
          <a:p>
            <a:r>
              <a:rPr lang="en-US" dirty="0" smtClean="0">
                <a:solidFill>
                  <a:srgbClr val="0033CC"/>
                </a:solidFill>
                <a:latin typeface="Arial" charset="0"/>
                <a:cs typeface="Arial" charset="0"/>
                <a:sym typeface="Wingdings" pitchFamily="2" charset="2"/>
              </a:rPr>
              <a:t>Make a list of closed questions (only ‘yes’ or ‘no’ as an answer) to ask others if they have the same issues based on the management or HSE-MS failings or shortfalls identified in the investigation. </a:t>
            </a:r>
          </a:p>
          <a:p>
            <a:endParaRPr lang="en-US" dirty="0" smtClean="0">
              <a:solidFill>
                <a:srgbClr val="0033CC"/>
              </a:solidFill>
              <a:latin typeface="Arial" charset="0"/>
              <a:cs typeface="Arial" charset="0"/>
              <a:sym typeface="Wingdings" pitchFamily="2" charset="2"/>
            </a:endParaRPr>
          </a:p>
          <a:p>
            <a:r>
              <a:rPr lang="en-US" dirty="0" smtClean="0">
                <a:solidFill>
                  <a:srgbClr val="0033CC"/>
                </a:solidFill>
                <a:latin typeface="Arial" charset="0"/>
                <a:cs typeface="Arial" charset="0"/>
                <a:sym typeface="Wingdings" pitchFamily="2" charset="2"/>
              </a:rPr>
              <a:t>Imagine you have to audit other companies to see if they could have the same issues.</a:t>
            </a:r>
          </a:p>
          <a:p>
            <a:endParaRPr lang="en-US" dirty="0" smtClean="0">
              <a:solidFill>
                <a:srgbClr val="0033CC"/>
              </a:solidFill>
              <a:latin typeface="Arial" charset="0"/>
              <a:cs typeface="Arial" charset="0"/>
              <a:sym typeface="Wingdings" pitchFamily="2" charset="2"/>
            </a:endParaRPr>
          </a:p>
          <a:p>
            <a:r>
              <a:rPr lang="en-US" dirty="0" smtClean="0">
                <a:solidFill>
                  <a:srgbClr val="0033CC"/>
                </a:solidFill>
                <a:latin typeface="Arial" charset="0"/>
                <a:cs typeface="Arial" charset="0"/>
                <a:sym typeface="Wingdings" pitchFamily="2" charset="2"/>
              </a:rPr>
              <a:t>These questions should start</a:t>
            </a:r>
            <a:r>
              <a:rPr lang="en-US" baseline="0" dirty="0" smtClean="0">
                <a:solidFill>
                  <a:srgbClr val="0033CC"/>
                </a:solidFill>
                <a:latin typeface="Arial" charset="0"/>
                <a:cs typeface="Arial" charset="0"/>
                <a:sym typeface="Wingdings" pitchFamily="2" charset="2"/>
              </a:rPr>
              <a:t> with: Do you ensure…………………?</a:t>
            </a:r>
            <a:endParaRPr lang="en-US" dirty="0" smtClean="0">
              <a:latin typeface="Arial" charset="0"/>
              <a:cs typeface="Arial" charset="0"/>
            </a:endParaRPr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6B2BACC-5893-4478-93DA-688A131F8366}" type="slidenum">
              <a:rPr lang="en-US" smtClean="0"/>
              <a:pPr/>
              <a:t>2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7016006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Confidential - Not to be shared outside of PDO/PDO contractors 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15B704AD-0DEC-4276-A217-14915B9EB7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Confidential - Not to be shared outside of PDO/PDO contractors 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1A920DC4-FE34-4663-8FB7-16362F8E3E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Confidential - Not to be shared outside of PDO/PDO contractors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281B74-92C0-4899-8AEC-B63DF05B825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6761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Confidential - Not to be shared outside of PDO/PDO contractors 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C085B925-3865-4333-AFCB-ABF9FE11EB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Confidential - Not to be shared outside of PDO/PDO contractors 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CF1380D9-E0BB-484F-BE96-17EE036076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r>
              <a:rPr lang="en-US" smtClean="0"/>
              <a:t>Confidential - Not to be shared outside of PDO/PDO contractors </a:t>
            </a: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10281B74-92C0-4899-8AEC-B63DF05B82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762000" y="228600"/>
            <a:ext cx="746760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000" b="1" i="1" kern="0" dirty="0">
                <a:solidFill>
                  <a:srgbClr val="CCCCFF"/>
                </a:solidFill>
                <a:latin typeface="Arial"/>
                <a:ea typeface="+mj-ea"/>
                <a:cs typeface="Arial"/>
              </a:rPr>
              <a:t>Main contractor name – LTI# - Date of incident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1032" name="Content Placeholder 3" descr="PPT option1.jpg"/>
          <p:cNvPicPr>
            <a:picLocks noChangeAspect="1"/>
          </p:cNvPicPr>
          <p:nvPr userDrawn="1"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-11113" y="0"/>
            <a:ext cx="91551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 userDrawn="1"/>
        </p:nvSpPr>
        <p:spPr>
          <a:xfrm>
            <a:off x="219075" y="142345"/>
            <a:ext cx="8696325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800" b="1" dirty="0">
                <a:solidFill>
                  <a:srgbClr val="000000"/>
                </a:solidFill>
              </a:rPr>
              <a:t>Abraj Energy Services </a:t>
            </a:r>
            <a:r>
              <a:rPr lang="en-US" sz="1800" b="1" dirty="0" smtClean="0">
                <a:solidFill>
                  <a:srgbClr val="000000"/>
                </a:solidFill>
              </a:rPr>
              <a:t>SAOC</a:t>
            </a:r>
            <a:r>
              <a:rPr lang="en-US" sz="1800" b="1" baseline="0" dirty="0" smtClean="0">
                <a:solidFill>
                  <a:srgbClr val="000000"/>
                </a:solidFill>
              </a:rPr>
              <a:t> -</a:t>
            </a:r>
            <a:r>
              <a:rPr lang="en-US" sz="1800" b="1" dirty="0" smtClean="0">
                <a:solidFill>
                  <a:srgbClr val="000000"/>
                </a:solidFill>
              </a:rPr>
              <a:t> RIG 45 </a:t>
            </a:r>
            <a:r>
              <a:rPr lang="en-US" sz="1800" b="1" baseline="0" dirty="0" smtClean="0">
                <a:solidFill>
                  <a:srgbClr val="000000"/>
                </a:solidFill>
              </a:rPr>
              <a:t> LTI # 16, 14</a:t>
            </a:r>
            <a:r>
              <a:rPr lang="en-US" sz="1800" b="1" baseline="30000" dirty="0" smtClean="0">
                <a:solidFill>
                  <a:srgbClr val="000000"/>
                </a:solidFill>
              </a:rPr>
              <a:t>th</a:t>
            </a:r>
            <a:r>
              <a:rPr lang="en-US" sz="1800" b="1" baseline="0" dirty="0" smtClean="0">
                <a:solidFill>
                  <a:srgbClr val="000000"/>
                </a:solidFill>
              </a:rPr>
              <a:t> October 2019</a:t>
            </a:r>
            <a:endParaRPr lang="en-US" sz="1800" b="1" dirty="0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1" r:id="rId1"/>
    <p:sldLayoutId id="2147483972" r:id="rId2"/>
    <p:sldLayoutId id="2147483975" r:id="rId3"/>
    <p:sldLayoutId id="2147483973" r:id="rId4"/>
    <p:sldLayoutId id="2147483974" r:id="rId5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000" i="1">
          <a:solidFill>
            <a:schemeClr val="hlink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000" i="1">
          <a:solidFill>
            <a:schemeClr val="hlink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000" i="1">
          <a:solidFill>
            <a:schemeClr val="hlink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000" i="1">
          <a:solidFill>
            <a:schemeClr val="hlink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000" i="1">
          <a:solidFill>
            <a:schemeClr val="hlink"/>
          </a:solidFill>
          <a:latin typeface="Arial" charset="0"/>
          <a:cs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hlink"/>
          </a:solidFill>
          <a:latin typeface="Arial" charset="0"/>
          <a:cs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hlink"/>
          </a:solidFill>
          <a:latin typeface="Arial" charset="0"/>
          <a:cs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hlink"/>
          </a:solidFill>
          <a:latin typeface="Arial" charset="0"/>
          <a:cs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hlink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ext Box 2"/>
          <p:cNvSpPr txBox="1">
            <a:spLocks noChangeArrowheads="1"/>
          </p:cNvSpPr>
          <p:nvPr/>
        </p:nvSpPr>
        <p:spPr bwMode="auto">
          <a:xfrm>
            <a:off x="37189" y="762000"/>
            <a:ext cx="5683001" cy="509985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14300" indent="-114300" algn="just">
              <a:defRPr/>
            </a:pPr>
            <a:r>
              <a:rPr lang="en-GB" sz="1200" b="1" dirty="0" smtClean="0">
                <a:solidFill>
                  <a:srgbClr val="333399"/>
                </a:solidFill>
                <a:latin typeface="Tahoma" pitchFamily="34" charset="0"/>
              </a:rPr>
              <a:t>Date:14.10.2019</a:t>
            </a:r>
            <a:r>
              <a:rPr lang="en-US" sz="1200" b="1" dirty="0" smtClean="0">
                <a:solidFill>
                  <a:srgbClr val="333399"/>
                </a:solidFill>
                <a:latin typeface="Tahoma" pitchFamily="34" charset="0"/>
              </a:rPr>
              <a:t>                       Incident title :</a:t>
            </a:r>
            <a:r>
              <a:rPr lang="en-US" sz="1200" b="1" dirty="0">
                <a:solidFill>
                  <a:srgbClr val="333399"/>
                </a:solidFill>
                <a:latin typeface="Tahoma" pitchFamily="34" charset="0"/>
              </a:rPr>
              <a:t> </a:t>
            </a:r>
            <a:r>
              <a:rPr lang="en-US" sz="1200" b="1" dirty="0" smtClean="0">
                <a:solidFill>
                  <a:srgbClr val="333399"/>
                </a:solidFill>
                <a:latin typeface="Tahoma" pitchFamily="34" charset="0"/>
              </a:rPr>
              <a:t>LTI</a:t>
            </a:r>
          </a:p>
          <a:p>
            <a:pPr marL="114300" indent="-114300" algn="just">
              <a:defRPr/>
            </a:pPr>
            <a:endParaRPr lang="en-US" sz="1300" b="1" dirty="0" smtClean="0">
              <a:solidFill>
                <a:srgbClr val="FF0000"/>
              </a:solidFill>
              <a:latin typeface="Tahoma" pitchFamily="34" charset="0"/>
            </a:endParaRPr>
          </a:p>
          <a:p>
            <a:pPr marL="114300" indent="-114300" algn="just">
              <a:defRPr/>
            </a:pPr>
            <a:r>
              <a:rPr lang="en-US" sz="1600" b="1" dirty="0" smtClean="0">
                <a:solidFill>
                  <a:srgbClr val="FF0000"/>
                </a:solidFill>
                <a:latin typeface="Tahoma" pitchFamily="34" charset="0"/>
              </a:rPr>
              <a:t>What happened?</a:t>
            </a:r>
          </a:p>
          <a:p>
            <a:r>
              <a:rPr lang="en-US" sz="1400" dirty="0">
                <a:latin typeface="Calibri" panose="020F0502020204030204" pitchFamily="34" charset="0"/>
                <a:cs typeface="Arial" charset="0"/>
              </a:rPr>
              <a:t>On 14th  Oct, 2019 at 19:52 </a:t>
            </a:r>
            <a:r>
              <a:rPr lang="en-US" sz="1400" dirty="0" err="1">
                <a:latin typeface="Calibri" panose="020F0502020204030204" pitchFamily="34" charset="0"/>
                <a:cs typeface="Arial" charset="0"/>
              </a:rPr>
              <a:t>hrs</a:t>
            </a:r>
            <a:r>
              <a:rPr lang="en-US" sz="1400" dirty="0">
                <a:latin typeface="Calibri" panose="020F0502020204030204" pitchFamily="34" charset="0"/>
                <a:cs typeface="Arial" charset="0"/>
              </a:rPr>
              <a:t>, while floor man was rotating the IBOP (Internal Blow out Preventer) actuator by holding the cover from side opening to install the anti-rotating kit, driller operated the IBOP which caused floor-man left hand’s fingers to be caught in between the cover &amp; actuator resulting crush injuries on his fingers.</a:t>
            </a:r>
          </a:p>
          <a:p>
            <a:r>
              <a:rPr lang="en-US" sz="1400" dirty="0">
                <a:latin typeface="Calibri" panose="020F0502020204030204" pitchFamily="34" charset="0"/>
                <a:cs typeface="Arial" charset="0"/>
              </a:rPr>
              <a:t>Medic administered first aid and patient transferred to Muscat Private Hospital for further management</a:t>
            </a:r>
            <a:r>
              <a:rPr lang="en-US" sz="1400" dirty="0" smtClean="0">
                <a:latin typeface="Calibri" panose="020F0502020204030204" pitchFamily="34" charset="0"/>
                <a:cs typeface="Arial" charset="0"/>
              </a:rPr>
              <a:t>. </a:t>
            </a:r>
            <a:endParaRPr lang="en-US" sz="1400" dirty="0">
              <a:latin typeface="Calibri" panose="020F0502020204030204" pitchFamily="34" charset="0"/>
              <a:cs typeface="Arial" charset="0"/>
            </a:endParaRPr>
          </a:p>
          <a:p>
            <a:r>
              <a:rPr lang="en-US" sz="1400" dirty="0" smtClean="0"/>
              <a:t>.</a:t>
            </a:r>
            <a:endParaRPr lang="en-US" sz="1400" dirty="0"/>
          </a:p>
          <a:p>
            <a:pPr marL="114300" indent="-114300" algn="just">
              <a:defRPr/>
            </a:pPr>
            <a:r>
              <a:rPr lang="en-US" sz="1600" b="1" dirty="0" smtClean="0">
                <a:solidFill>
                  <a:srgbClr val="333399"/>
                </a:solidFill>
                <a:latin typeface="Tahoma" pitchFamily="34" charset="0"/>
              </a:rPr>
              <a:t>Your </a:t>
            </a:r>
            <a:r>
              <a:rPr lang="en-US" sz="1600" b="1" dirty="0">
                <a:solidFill>
                  <a:srgbClr val="333399"/>
                </a:solidFill>
                <a:latin typeface="Tahoma" pitchFamily="34" charset="0"/>
              </a:rPr>
              <a:t>learning from </a:t>
            </a:r>
            <a:r>
              <a:rPr lang="en-US" sz="1600" b="1" dirty="0" smtClean="0">
                <a:solidFill>
                  <a:srgbClr val="333399"/>
                </a:solidFill>
                <a:latin typeface="Tahoma" pitchFamily="34" charset="0"/>
              </a:rPr>
              <a:t>this incident..</a:t>
            </a:r>
          </a:p>
          <a:p>
            <a:pPr marL="114300" indent="-114300" algn="just">
              <a:defRPr/>
            </a:pPr>
            <a:endParaRPr lang="en-US" sz="1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1400" dirty="0" smtClean="0">
                <a:latin typeface="Calibri" panose="020F0502020204030204" pitchFamily="34" charset="0"/>
                <a:cs typeface="Arial" charset="0"/>
              </a:rPr>
              <a:t>Always </a:t>
            </a:r>
            <a:r>
              <a:rPr lang="en-US" sz="1400" dirty="0">
                <a:latin typeface="Calibri" panose="020F0502020204030204" pitchFamily="34" charset="0"/>
                <a:cs typeface="Arial" charset="0"/>
              </a:rPr>
              <a:t>plan the job adequately and ensure good communication among the workers</a:t>
            </a:r>
            <a:r>
              <a:rPr lang="en-US" sz="1400" dirty="0" smtClean="0">
                <a:latin typeface="Calibri" panose="020F0502020204030204" pitchFamily="34" charset="0"/>
                <a:cs typeface="Arial" charset="0"/>
              </a:rPr>
              <a:t>. </a:t>
            </a:r>
          </a:p>
          <a:p>
            <a:pPr marL="171450" indent="-17145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1400" dirty="0" smtClean="0">
                <a:latin typeface="Calibri" panose="020F0502020204030204" pitchFamily="34" charset="0"/>
                <a:cs typeface="Arial" charset="0"/>
              </a:rPr>
              <a:t>Always </a:t>
            </a:r>
            <a:r>
              <a:rPr lang="en-US" sz="1400" dirty="0">
                <a:latin typeface="Calibri" panose="020F0502020204030204" pitchFamily="34" charset="0"/>
                <a:cs typeface="Arial" charset="0"/>
              </a:rPr>
              <a:t>stay away from line of fire and highlight the pinch point hazards prior to perform any task.</a:t>
            </a:r>
          </a:p>
          <a:p>
            <a:pPr marL="171450" indent="-17145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latin typeface="Calibri" panose="020F0502020204030204" pitchFamily="34" charset="0"/>
                <a:cs typeface="Arial" charset="0"/>
              </a:rPr>
              <a:t>Always make sure no one is in red zone before operating the equipment.</a:t>
            </a:r>
          </a:p>
          <a:p>
            <a:pPr marL="171450" indent="-17145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latin typeface="Calibri" panose="020F0502020204030204" pitchFamily="34" charset="0"/>
                <a:cs typeface="Arial" charset="0"/>
              </a:rPr>
              <a:t>Always ensure proper isolation (lock out/Tag out) is in place for energized system.</a:t>
            </a:r>
          </a:p>
          <a:p>
            <a:pPr marL="171450" indent="-17145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latin typeface="Calibri" panose="020F0502020204030204" pitchFamily="34" charset="0"/>
                <a:cs typeface="Arial" charset="0"/>
              </a:rPr>
              <a:t>Always ensure complete task discussed and understood by the workers</a:t>
            </a:r>
          </a:p>
          <a:p>
            <a:pPr marL="171450" indent="-171450">
              <a:lnSpc>
                <a:spcPct val="15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1200" i="1" dirty="0"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26628" name="TextBox 16"/>
          <p:cNvSpPr txBox="1">
            <a:spLocks noChangeArrowheads="1"/>
          </p:cNvSpPr>
          <p:nvPr/>
        </p:nvSpPr>
        <p:spPr bwMode="auto">
          <a:xfrm>
            <a:off x="181759" y="5912738"/>
            <a:ext cx="5715000" cy="461665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indent="0" algn="ctr">
              <a:lnSpc>
                <a:spcPct val="150000"/>
              </a:lnSpc>
              <a:defRPr/>
            </a:pPr>
            <a:r>
              <a:rPr lang="en-US" sz="1600" b="1" dirty="0" smtClean="0">
                <a:solidFill>
                  <a:srgbClr val="FFFF00"/>
                </a:solidFill>
                <a:latin typeface="Tahoma" pitchFamily="34" charset="0"/>
              </a:rPr>
              <a:t>Always ensure task completed before de-isolation </a:t>
            </a:r>
            <a:endParaRPr lang="en-US" sz="1600" b="1" dirty="0">
              <a:solidFill>
                <a:srgbClr val="FFFF00"/>
              </a:solidFill>
              <a:latin typeface="Tahoma" pitchFamily="34" charset="0"/>
            </a:endParaRPr>
          </a:p>
        </p:txBody>
      </p:sp>
      <p:sp>
        <p:nvSpPr>
          <p:cNvPr id="16" name="Text Box 12"/>
          <p:cNvSpPr txBox="1">
            <a:spLocks noChangeArrowheads="1"/>
          </p:cNvSpPr>
          <p:nvPr/>
        </p:nvSpPr>
        <p:spPr bwMode="auto">
          <a:xfrm>
            <a:off x="15240" y="52421"/>
            <a:ext cx="9144000" cy="646113"/>
          </a:xfrm>
          <a:prstGeom prst="rect">
            <a:avLst/>
          </a:prstGeom>
          <a:solidFill>
            <a:srgbClr val="00B05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GB" sz="3600" b="1" dirty="0">
                <a:latin typeface="+mj-lt"/>
              </a:rPr>
              <a:t>PDO Second Alert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867400" y="3223736"/>
            <a:ext cx="3246474" cy="3158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sz="1100" dirty="0" smtClean="0">
                <a:latin typeface="+mn-lt"/>
                <a:cs typeface="Arial" charset="0"/>
              </a:rPr>
              <a:t>Wrong hand placement</a:t>
            </a:r>
            <a:endParaRPr lang="en-US" sz="1100" dirty="0">
              <a:latin typeface="+mn-lt"/>
              <a:cs typeface="Arial" charset="0"/>
            </a:endParaRP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2287" y="1001635"/>
            <a:ext cx="2991920" cy="2301998"/>
          </a:xfrm>
          <a:prstGeom prst="rect">
            <a:avLst/>
          </a:prstGeom>
        </p:spPr>
      </p:pic>
      <p:grpSp>
        <p:nvGrpSpPr>
          <p:cNvPr id="26" name="Group 131"/>
          <p:cNvGrpSpPr>
            <a:grpSpLocks/>
          </p:cNvGrpSpPr>
          <p:nvPr/>
        </p:nvGrpSpPr>
        <p:grpSpPr bwMode="auto">
          <a:xfrm>
            <a:off x="8647080" y="2586091"/>
            <a:ext cx="337127" cy="544513"/>
            <a:chOff x="3504" y="544"/>
            <a:chExt cx="2287" cy="1855"/>
          </a:xfrm>
        </p:grpSpPr>
        <p:sp>
          <p:nvSpPr>
            <p:cNvPr id="28" name="Line 129"/>
            <p:cNvSpPr>
              <a:spLocks noChangeShapeType="1"/>
            </p:cNvSpPr>
            <p:nvPr/>
          </p:nvSpPr>
          <p:spPr bwMode="auto">
            <a:xfrm>
              <a:off x="3504" y="568"/>
              <a:ext cx="2287" cy="1831"/>
            </a:xfrm>
            <a:prstGeom prst="line">
              <a:avLst/>
            </a:prstGeom>
            <a:noFill/>
            <a:ln w="1333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Line 130"/>
            <p:cNvSpPr>
              <a:spLocks noChangeShapeType="1"/>
            </p:cNvSpPr>
            <p:nvPr/>
          </p:nvSpPr>
          <p:spPr bwMode="auto">
            <a:xfrm flipV="1">
              <a:off x="3528" y="544"/>
              <a:ext cx="2144" cy="1807"/>
            </a:xfrm>
            <a:prstGeom prst="line">
              <a:avLst/>
            </a:prstGeom>
            <a:noFill/>
            <a:ln w="1333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9" name="Explosion 2 18"/>
          <p:cNvSpPr/>
          <p:nvPr/>
        </p:nvSpPr>
        <p:spPr>
          <a:xfrm>
            <a:off x="6958947" y="1367191"/>
            <a:ext cx="1059833" cy="1634186"/>
          </a:xfrm>
          <a:prstGeom prst="irregularSeal2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6178381" y="6324513"/>
            <a:ext cx="1310454" cy="3462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sz="1100" dirty="0" smtClean="0">
                <a:latin typeface="+mn-lt"/>
                <a:cs typeface="Arial" charset="0"/>
              </a:rPr>
              <a:t>VFD lock out</a:t>
            </a:r>
            <a:endParaRPr lang="en-US" sz="1100" dirty="0">
              <a:latin typeface="+mn-lt"/>
              <a:cs typeface="Arial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8264" y="3617938"/>
            <a:ext cx="1690688" cy="2619405"/>
          </a:xfrm>
          <a:prstGeom prst="rect">
            <a:avLst/>
          </a:prstGeom>
        </p:spPr>
      </p:pic>
      <p:sp>
        <p:nvSpPr>
          <p:cNvPr id="21" name="Freeform 132"/>
          <p:cNvSpPr>
            <a:spLocks/>
          </p:cNvSpPr>
          <p:nvPr/>
        </p:nvSpPr>
        <p:spPr bwMode="auto">
          <a:xfrm>
            <a:off x="6983512" y="5606028"/>
            <a:ext cx="615980" cy="613419"/>
          </a:xfrm>
          <a:custGeom>
            <a:avLst/>
            <a:gdLst>
              <a:gd name="T0" fmla="*/ 0 w 1336"/>
              <a:gd name="T1" fmla="*/ 2147483647 h 888"/>
              <a:gd name="T2" fmla="*/ 2147483647 w 1336"/>
              <a:gd name="T3" fmla="*/ 2147483647 h 888"/>
              <a:gd name="T4" fmla="*/ 2147483647 w 1336"/>
              <a:gd name="T5" fmla="*/ 0 h 888"/>
              <a:gd name="T6" fmla="*/ 0 60000 65536"/>
              <a:gd name="T7" fmla="*/ 0 60000 65536"/>
              <a:gd name="T8" fmla="*/ 0 60000 65536"/>
              <a:gd name="T9" fmla="*/ 0 w 1336"/>
              <a:gd name="T10" fmla="*/ 0 h 888"/>
              <a:gd name="T11" fmla="*/ 1336 w 1336"/>
              <a:gd name="T12" fmla="*/ 888 h 88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336" h="888">
                <a:moveTo>
                  <a:pt x="0" y="600"/>
                </a:moveTo>
                <a:lnTo>
                  <a:pt x="312" y="888"/>
                </a:lnTo>
                <a:lnTo>
                  <a:pt x="1336" y="0"/>
                </a:lnTo>
              </a:path>
            </a:pathLst>
          </a:custGeom>
          <a:noFill/>
          <a:ln w="133350">
            <a:solidFill>
              <a:srgbClr val="00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2" name="Group 77"/>
          <p:cNvGrpSpPr>
            <a:grpSpLocks/>
          </p:cNvGrpSpPr>
          <p:nvPr/>
        </p:nvGrpSpPr>
        <p:grpSpPr bwMode="auto">
          <a:xfrm>
            <a:off x="7770458" y="3987635"/>
            <a:ext cx="1196208" cy="1879765"/>
            <a:chOff x="-1023" y="1855"/>
            <a:chExt cx="614" cy="590"/>
          </a:xfrm>
        </p:grpSpPr>
        <p:sp>
          <p:nvSpPr>
            <p:cNvPr id="23" name="Oval 75"/>
            <p:cNvSpPr>
              <a:spLocks noChangeAspect="1" noChangeArrowheads="1"/>
            </p:cNvSpPr>
            <p:nvPr/>
          </p:nvSpPr>
          <p:spPr bwMode="auto">
            <a:xfrm>
              <a:off x="-999" y="1867"/>
              <a:ext cx="567" cy="56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1577" tIns="45789" rIns="91577" bIns="45789" anchor="ctr"/>
            <a:lstStyle/>
            <a:p>
              <a:endParaRPr lang="en-US"/>
            </a:p>
          </p:txBody>
        </p:sp>
        <p:pic>
          <p:nvPicPr>
            <p:cNvPr id="25" name="Picture 76" descr="isolation (PDO)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23" y="1855"/>
              <a:ext cx="614" cy="5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7" name="Rectangle 26"/>
          <p:cNvSpPr/>
          <p:nvPr/>
        </p:nvSpPr>
        <p:spPr>
          <a:xfrm>
            <a:off x="7833546" y="6324600"/>
            <a:ext cx="1310454" cy="3158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sz="1100" dirty="0" smtClean="0">
                <a:latin typeface="+mn-lt"/>
                <a:cs typeface="Arial" charset="0"/>
              </a:rPr>
              <a:t>Follow LSR</a:t>
            </a:r>
            <a:endParaRPr lang="en-US" sz="1100" dirty="0">
              <a:latin typeface="+mn-lt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ext Box 2"/>
          <p:cNvSpPr txBox="1">
            <a:spLocks noChangeArrowheads="1"/>
          </p:cNvSpPr>
          <p:nvPr/>
        </p:nvSpPr>
        <p:spPr bwMode="auto">
          <a:xfrm>
            <a:off x="323850" y="1125538"/>
            <a:ext cx="8351838" cy="5047536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spcBef>
                <a:spcPct val="50000"/>
              </a:spcBef>
              <a:defRPr/>
            </a:pPr>
            <a:endParaRPr lang="en-US" sz="600" dirty="0">
              <a:solidFill>
                <a:srgbClr val="000000"/>
              </a:solidFill>
              <a:latin typeface="Arial" charset="0"/>
            </a:endParaRPr>
          </a:p>
          <a:p>
            <a:pPr marL="173038" indent="-173038" eaLnBrk="1" hangingPunct="1">
              <a:defRPr/>
            </a:pPr>
            <a:endParaRPr lang="en-US" sz="600" dirty="0">
              <a:solidFill>
                <a:srgbClr val="000000"/>
              </a:solidFill>
              <a:latin typeface="Arial" charset="0"/>
            </a:endParaRPr>
          </a:p>
          <a:p>
            <a:pPr marL="342900" indent="-342900" eaLnBrk="1" hangingPunct="1">
              <a:defRPr/>
            </a:pPr>
            <a:r>
              <a:rPr lang="en-US" sz="1600" b="1" dirty="0">
                <a:solidFill>
                  <a:srgbClr val="FF0000"/>
                </a:solidFill>
                <a:latin typeface="Tahoma" pitchFamily="34" charset="0"/>
              </a:rPr>
              <a:t>As a learning from this incident and ensure continual improvement all contract</a:t>
            </a:r>
          </a:p>
          <a:p>
            <a:pPr marL="342900" indent="-342900" eaLnBrk="1" hangingPunct="1">
              <a:defRPr/>
            </a:pPr>
            <a:r>
              <a:rPr lang="en-US" sz="1600" b="1" dirty="0">
                <a:solidFill>
                  <a:srgbClr val="FF0000"/>
                </a:solidFill>
                <a:latin typeface="Tahoma" pitchFamily="34" charset="0"/>
              </a:rPr>
              <a:t>managers must review their HSE HEMP against the questions asked below        </a:t>
            </a:r>
          </a:p>
          <a:p>
            <a:pPr marL="342900" indent="-342900" eaLnBrk="1" hangingPunct="1">
              <a:defRPr/>
            </a:pPr>
            <a:endParaRPr lang="en-US" sz="1600" b="1" dirty="0">
              <a:solidFill>
                <a:srgbClr val="FF0000"/>
              </a:solidFill>
              <a:latin typeface="Tahoma" pitchFamily="34" charset="0"/>
            </a:endParaRPr>
          </a:p>
          <a:p>
            <a:pPr marL="342900" indent="-342900" eaLnBrk="1" hangingPunct="1">
              <a:defRPr/>
            </a:pPr>
            <a:r>
              <a:rPr lang="en-US" sz="1600" b="1" dirty="0">
                <a:solidFill>
                  <a:srgbClr val="0000FF"/>
                </a:solidFill>
                <a:latin typeface="Tahoma" pitchFamily="34" charset="0"/>
              </a:rPr>
              <a:t>Confirm the following:</a:t>
            </a:r>
            <a:endParaRPr lang="en-US" sz="1600" dirty="0">
              <a:solidFill>
                <a:srgbClr val="0000FF"/>
              </a:solidFill>
              <a:latin typeface="Tahoma" pitchFamily="34" charset="0"/>
            </a:endParaRPr>
          </a:p>
          <a:p>
            <a:pPr marL="342900" indent="-342900" eaLnBrk="1" hangingPunct="1">
              <a:defRPr/>
            </a:pPr>
            <a:endParaRPr lang="en-US" sz="1400" dirty="0">
              <a:solidFill>
                <a:srgbClr val="000000"/>
              </a:solidFill>
              <a:latin typeface="Arial" charset="0"/>
            </a:endParaRPr>
          </a:p>
          <a:p>
            <a:pPr marL="342900" indent="-342900" eaLnBrk="1" hangingPunct="1">
              <a:buFont typeface="+mj-lt"/>
              <a:buAutoNum type="arabicPeriod"/>
              <a:defRPr/>
            </a:pPr>
            <a:r>
              <a:rPr lang="en-US" sz="1400" dirty="0" smtClean="0">
                <a:solidFill>
                  <a:srgbClr val="0033CC"/>
                </a:solidFill>
                <a:latin typeface="+mj-lt"/>
                <a:sym typeface="Wingdings" pitchFamily="2" charset="2"/>
              </a:rPr>
              <a:t>Do you assure the understanding and implementation of IBOP procedure</a:t>
            </a:r>
          </a:p>
          <a:p>
            <a:pPr marL="342900" indent="-342900" eaLnBrk="1" hangingPunct="1">
              <a:buFont typeface="+mj-lt"/>
              <a:buAutoNum type="arabicPeriod"/>
              <a:defRPr/>
            </a:pPr>
            <a:r>
              <a:rPr lang="en-US" sz="1400" dirty="0" smtClean="0">
                <a:solidFill>
                  <a:srgbClr val="0033CC"/>
                </a:solidFill>
                <a:latin typeface="+mj-lt"/>
                <a:sym typeface="Wingdings" pitchFamily="2" charset="2"/>
              </a:rPr>
              <a:t>Do </a:t>
            </a:r>
            <a:r>
              <a:rPr lang="en-US" sz="1400" dirty="0">
                <a:solidFill>
                  <a:srgbClr val="0033CC"/>
                </a:solidFill>
                <a:latin typeface="+mj-lt"/>
                <a:sym typeface="Wingdings" pitchFamily="2" charset="2"/>
              </a:rPr>
              <a:t>you </a:t>
            </a:r>
            <a:r>
              <a:rPr lang="en-US" sz="1400" dirty="0" smtClean="0">
                <a:solidFill>
                  <a:srgbClr val="0033CC"/>
                </a:solidFill>
                <a:latin typeface="+mj-lt"/>
                <a:sym typeface="Wingdings" pitchFamily="2" charset="2"/>
              </a:rPr>
              <a:t>ensure hydraulic guards do not allow pinch points / finger access </a:t>
            </a:r>
          </a:p>
          <a:p>
            <a:pPr marL="342900" indent="-342900" eaLnBrk="1" hangingPunct="1">
              <a:buFont typeface="+mj-lt"/>
              <a:buAutoNum type="arabicPeriod"/>
              <a:defRPr/>
            </a:pPr>
            <a:r>
              <a:rPr lang="en-US" sz="1400" dirty="0" smtClean="0">
                <a:solidFill>
                  <a:srgbClr val="0033CC"/>
                </a:solidFill>
                <a:latin typeface="+mj-lt"/>
                <a:sym typeface="Wingdings" pitchFamily="2" charset="2"/>
              </a:rPr>
              <a:t>Do you ensure that your lock out/Tag out cover full requirements of working on TDS </a:t>
            </a:r>
          </a:p>
          <a:p>
            <a:pPr marL="342900" indent="-342900" eaLnBrk="1" hangingPunct="1">
              <a:buFont typeface="+mj-lt"/>
              <a:buAutoNum type="arabicPeriod"/>
              <a:defRPr/>
            </a:pPr>
            <a:r>
              <a:rPr lang="en-US" sz="1400" dirty="0" smtClean="0">
                <a:solidFill>
                  <a:srgbClr val="0033CC"/>
                </a:solidFill>
                <a:latin typeface="+mj-lt"/>
                <a:sym typeface="Wingdings" pitchFamily="2" charset="2"/>
              </a:rPr>
              <a:t>Do you ensure that crew are familiar with lockout / tag-out requirements </a:t>
            </a:r>
          </a:p>
          <a:p>
            <a:pPr marL="342900" indent="-342900" eaLnBrk="1" hangingPunct="1">
              <a:buFont typeface="+mj-lt"/>
              <a:buAutoNum type="arabicPeriod"/>
              <a:defRPr/>
            </a:pPr>
            <a:endParaRPr lang="en-US" sz="1400" dirty="0">
              <a:solidFill>
                <a:srgbClr val="FF0000"/>
              </a:solidFill>
              <a:latin typeface="+mj-lt"/>
              <a:sym typeface="Wingdings" pitchFamily="2" charset="2"/>
            </a:endParaRPr>
          </a:p>
          <a:p>
            <a:pPr marL="342900" indent="-342900" eaLnBrk="1" hangingPunct="1">
              <a:buFont typeface="+mj-lt"/>
              <a:buAutoNum type="arabicPeriod"/>
              <a:defRPr/>
            </a:pPr>
            <a:endParaRPr lang="en-US" sz="1400" dirty="0">
              <a:solidFill>
                <a:srgbClr val="0033CC"/>
              </a:solidFill>
              <a:latin typeface="+mj-lt"/>
              <a:sym typeface="Wingdings" pitchFamily="2" charset="2"/>
            </a:endParaRPr>
          </a:p>
          <a:p>
            <a:pPr marL="342900" indent="-342900" eaLnBrk="1" hangingPunct="1">
              <a:defRPr/>
            </a:pPr>
            <a:endParaRPr lang="en-US" sz="1200" i="1" dirty="0" smtClean="0">
              <a:solidFill>
                <a:srgbClr val="0033CC"/>
              </a:solidFill>
              <a:latin typeface="Arial" panose="020B0604020202020204" pitchFamily="34" charset="0"/>
              <a:cs typeface="Arial" panose="020B0604020202020204" pitchFamily="34" charset="0"/>
              <a:sym typeface="Wingdings" pitchFamily="2" charset="2"/>
            </a:endParaRPr>
          </a:p>
          <a:p>
            <a:pPr marL="342900" indent="-342900" eaLnBrk="1" hangingPunct="1">
              <a:defRPr/>
            </a:pPr>
            <a:endParaRPr lang="en-US" sz="1200" i="1" dirty="0" smtClean="0">
              <a:solidFill>
                <a:srgbClr val="0033CC"/>
              </a:solidFill>
              <a:latin typeface="Arial" panose="020B0604020202020204" pitchFamily="34" charset="0"/>
              <a:cs typeface="Arial" panose="020B0604020202020204" pitchFamily="34" charset="0"/>
              <a:sym typeface="Wingdings" pitchFamily="2" charset="2"/>
            </a:endParaRPr>
          </a:p>
          <a:p>
            <a:pPr marL="342900" indent="-342900" eaLnBrk="1" hangingPunct="1">
              <a:defRPr/>
            </a:pPr>
            <a:endParaRPr lang="en-US" sz="1000" i="1" dirty="0" smtClean="0">
              <a:solidFill>
                <a:srgbClr val="0033CC"/>
              </a:solidFill>
              <a:latin typeface="+mj-lt"/>
              <a:sym typeface="Wingdings" pitchFamily="2" charset="2"/>
            </a:endParaRPr>
          </a:p>
          <a:p>
            <a:pPr marL="342900" indent="-342900" eaLnBrk="1" hangingPunct="1">
              <a:defRPr/>
            </a:pPr>
            <a:endParaRPr lang="en-US" sz="1000" i="1" dirty="0" smtClean="0">
              <a:solidFill>
                <a:srgbClr val="0033CC"/>
              </a:solidFill>
              <a:latin typeface="+mj-lt"/>
              <a:sym typeface="Wingdings" pitchFamily="2" charset="2"/>
            </a:endParaRPr>
          </a:p>
          <a:p>
            <a:pPr marL="342900" indent="-342900" eaLnBrk="1" hangingPunct="1">
              <a:defRPr/>
            </a:pPr>
            <a:endParaRPr lang="en-US" sz="1000" i="1" dirty="0" smtClean="0">
              <a:solidFill>
                <a:srgbClr val="0033CC"/>
              </a:solidFill>
              <a:latin typeface="+mj-lt"/>
              <a:sym typeface="Wingdings" pitchFamily="2" charset="2"/>
            </a:endParaRPr>
          </a:p>
          <a:p>
            <a:pPr marL="342900" indent="-342900" eaLnBrk="1" hangingPunct="1">
              <a:defRPr/>
            </a:pPr>
            <a:endParaRPr lang="en-US" sz="1000" i="1" dirty="0" smtClean="0">
              <a:solidFill>
                <a:srgbClr val="0033CC"/>
              </a:solidFill>
              <a:latin typeface="+mj-lt"/>
              <a:sym typeface="Wingdings" pitchFamily="2" charset="2"/>
            </a:endParaRPr>
          </a:p>
          <a:p>
            <a:pPr marL="342900" indent="-342900" eaLnBrk="1" hangingPunct="1">
              <a:defRPr/>
            </a:pPr>
            <a:endParaRPr lang="en-US" sz="1000" i="1" dirty="0" smtClean="0">
              <a:solidFill>
                <a:srgbClr val="0033CC"/>
              </a:solidFill>
              <a:latin typeface="+mj-lt"/>
              <a:sym typeface="Wingdings" pitchFamily="2" charset="2"/>
            </a:endParaRPr>
          </a:p>
          <a:p>
            <a:pPr marL="342900" indent="-342900" eaLnBrk="1" hangingPunct="1">
              <a:defRPr/>
            </a:pPr>
            <a:r>
              <a:rPr lang="en-US" sz="1000" i="1" dirty="0" smtClean="0">
                <a:solidFill>
                  <a:srgbClr val="0033CC"/>
                </a:solidFill>
                <a:latin typeface="+mj-lt"/>
                <a:sym typeface="Wingdings" pitchFamily="2" charset="2"/>
              </a:rPr>
              <a:t>* If the answer is NO to any of the above questions please ensure you take action to correct this finding. </a:t>
            </a:r>
            <a:endParaRPr lang="en-US" sz="1000" i="1" dirty="0">
              <a:solidFill>
                <a:srgbClr val="0033CC"/>
              </a:solidFill>
              <a:latin typeface="+mj-lt"/>
              <a:sym typeface="Wingdings" pitchFamily="2" charset="2"/>
            </a:endParaRPr>
          </a:p>
          <a:p>
            <a:pPr marL="119063" indent="-119063" eaLnBrk="1" hangingPunct="1">
              <a:buFontTx/>
              <a:buChar char="•"/>
              <a:defRPr/>
            </a:pPr>
            <a:endParaRPr lang="en-US" sz="1400" dirty="0">
              <a:solidFill>
                <a:srgbClr val="0033CC"/>
              </a:solidFill>
              <a:latin typeface="+mj-lt"/>
              <a:sym typeface="Wingdings" pitchFamily="2" charset="2"/>
            </a:endParaRPr>
          </a:p>
          <a:p>
            <a:pPr marL="119063" indent="-119063" eaLnBrk="1" hangingPunct="1">
              <a:defRPr/>
            </a:pPr>
            <a:r>
              <a:rPr lang="en-US" sz="1400" dirty="0">
                <a:solidFill>
                  <a:srgbClr val="0033CC"/>
                </a:solidFill>
                <a:latin typeface="+mj-lt"/>
                <a:sym typeface="Wingdings" pitchFamily="2" charset="2"/>
              </a:rPr>
              <a:t>	</a:t>
            </a:r>
          </a:p>
          <a:p>
            <a:pPr marL="119063" indent="-119063" eaLnBrk="1" hangingPunct="1">
              <a:buFontTx/>
              <a:buChar char="•"/>
              <a:defRPr/>
            </a:pPr>
            <a:endParaRPr lang="en-US" sz="1400" dirty="0">
              <a:solidFill>
                <a:srgbClr val="000000"/>
              </a:solidFill>
              <a:latin typeface="Arial" charset="0"/>
            </a:endParaRPr>
          </a:p>
          <a:p>
            <a:pPr marL="119063" indent="-119063" eaLnBrk="1" hangingPunct="1">
              <a:defRPr/>
            </a:pPr>
            <a:endParaRPr lang="en-US" sz="1400" dirty="0">
              <a:solidFill>
                <a:srgbClr val="000000"/>
              </a:solidFill>
              <a:latin typeface="Arial" charset="0"/>
            </a:endParaRPr>
          </a:p>
          <a:p>
            <a:pPr marL="173038" indent="-173038" eaLnBrk="1" hangingPunct="1">
              <a:buFont typeface="Arial" pitchFamily="34" charset="0"/>
              <a:buChar char="•"/>
              <a:defRPr/>
            </a:pPr>
            <a:endParaRPr lang="en-US" sz="800" dirty="0">
              <a:solidFill>
                <a:srgbClr val="000000"/>
              </a:solidFill>
              <a:latin typeface="Arial" charset="0"/>
            </a:endParaRPr>
          </a:p>
        </p:txBody>
      </p:sp>
      <p:grpSp>
        <p:nvGrpSpPr>
          <p:cNvPr id="27651" name="Group 9"/>
          <p:cNvGrpSpPr>
            <a:grpSpLocks/>
          </p:cNvGrpSpPr>
          <p:nvPr/>
        </p:nvGrpSpPr>
        <p:grpSpPr bwMode="auto">
          <a:xfrm>
            <a:off x="-489" y="-228600"/>
            <a:ext cx="9144376" cy="990600"/>
            <a:chOff x="0" y="-144"/>
            <a:chExt cx="6240" cy="624"/>
          </a:xfrm>
        </p:grpSpPr>
        <p:sp>
          <p:nvSpPr>
            <p:cNvPr id="27654" name="Rectangle 8"/>
            <p:cNvSpPr>
              <a:spLocks noChangeArrowheads="1"/>
            </p:cNvSpPr>
            <p:nvPr/>
          </p:nvSpPr>
          <p:spPr bwMode="auto">
            <a:xfrm>
              <a:off x="288" y="144"/>
              <a:ext cx="5184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eaLnBrk="1" hangingPunct="1"/>
              <a:endParaRPr lang="en-GB" sz="20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7414" name="Text Box 12"/>
            <p:cNvSpPr txBox="1">
              <a:spLocks noChangeArrowheads="1"/>
            </p:cNvSpPr>
            <p:nvPr/>
          </p:nvSpPr>
          <p:spPr bwMode="auto">
            <a:xfrm>
              <a:off x="0" y="0"/>
              <a:ext cx="6240" cy="407"/>
            </a:xfrm>
            <a:prstGeom prst="rect">
              <a:avLst/>
            </a:prstGeom>
            <a:solidFill>
              <a:srgbClr val="00B050"/>
            </a:solidFill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GB" sz="3600" b="1" dirty="0">
                  <a:latin typeface="+mj-lt"/>
                </a:rPr>
                <a:t>Management self audit </a:t>
              </a:r>
            </a:p>
          </p:txBody>
        </p:sp>
        <p:sp>
          <p:nvSpPr>
            <p:cNvPr id="27656" name="Text Box 13"/>
            <p:cNvSpPr txBox="1">
              <a:spLocks noChangeArrowheads="1"/>
            </p:cNvSpPr>
            <p:nvPr/>
          </p:nvSpPr>
          <p:spPr bwMode="auto">
            <a:xfrm>
              <a:off x="9" y="0"/>
              <a:ext cx="1144" cy="17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10000"/>
                </a:spcBef>
              </a:pPr>
              <a:endParaRPr lang="en-GB" sz="1200" b="1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7657" name="WordArt 14"/>
            <p:cNvSpPr>
              <a:spLocks noChangeArrowheads="1" noChangeShapeType="1" noTextEdit="1"/>
            </p:cNvSpPr>
            <p:nvPr/>
          </p:nvSpPr>
          <p:spPr bwMode="auto">
            <a:xfrm>
              <a:off x="5448" y="-144"/>
              <a:ext cx="648" cy="576"/>
            </a:xfrm>
            <a:prstGeom prst="rect">
              <a:avLst/>
            </a:prstGeom>
          </p:spPr>
          <p:txBody>
            <a:bodyPr spcFirstLastPara="1" wrap="none" fromWordArt="1">
              <a:prstTxWarp prst="textArchDown">
                <a:avLst>
                  <a:gd name="adj" fmla="val 0"/>
                </a:avLst>
              </a:prstTxWarp>
            </a:bodyPr>
            <a:lstStyle/>
            <a:p>
              <a:pPr algn="ctr"/>
              <a:endPara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</p:grpSp>
      <p:sp>
        <p:nvSpPr>
          <p:cNvPr id="27653" name="Rectangle 8"/>
          <p:cNvSpPr>
            <a:spLocks noChangeArrowheads="1"/>
          </p:cNvSpPr>
          <p:nvPr/>
        </p:nvSpPr>
        <p:spPr bwMode="auto">
          <a:xfrm>
            <a:off x="363860" y="841654"/>
            <a:ext cx="827181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114300" indent="-114300" algn="just">
              <a:defRPr/>
            </a:pPr>
            <a:r>
              <a:rPr lang="en-GB" sz="1400" b="1" dirty="0" smtClean="0">
                <a:solidFill>
                  <a:srgbClr val="333399"/>
                </a:solidFill>
                <a:latin typeface="Tahoma" pitchFamily="34" charset="0"/>
              </a:rPr>
              <a:t>Date:14.10.2019</a:t>
            </a:r>
            <a:r>
              <a:rPr lang="en-US" sz="1400" b="1" dirty="0" smtClean="0">
                <a:solidFill>
                  <a:srgbClr val="333399"/>
                </a:solidFill>
                <a:latin typeface="Tahoma" pitchFamily="34" charset="0"/>
              </a:rPr>
              <a:t>                                                                                             Incident </a:t>
            </a:r>
            <a:r>
              <a:rPr lang="en-US" sz="1400" b="1" dirty="0">
                <a:solidFill>
                  <a:srgbClr val="333399"/>
                </a:solidFill>
                <a:latin typeface="Tahoma" pitchFamily="34" charset="0"/>
              </a:rPr>
              <a:t>title</a:t>
            </a:r>
            <a:r>
              <a:rPr lang="en-US" sz="1400" b="1" dirty="0" smtClean="0">
                <a:solidFill>
                  <a:srgbClr val="333399"/>
                </a:solidFill>
                <a:latin typeface="Tahoma" pitchFamily="34" charset="0"/>
              </a:rPr>
              <a:t>: LTI </a:t>
            </a:r>
            <a:endParaRPr lang="en-US" sz="1400" b="1" dirty="0">
              <a:solidFill>
                <a:srgbClr val="333399"/>
              </a:solidFill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Image" ma:contentTypeID="0x0101009148F5A04DDD49CBA7127AADA5FB792B00AADE34325A8B49CDA8BB4DB53328F214009C4067D375EDA046866D1CFD34BA6725" ma:contentTypeVersion="4" ma:contentTypeDescription="Upload an image." ma:contentTypeScope="" ma:versionID="5568808217e8896a20d35b78a187a54b">
  <xsd:schema xmlns:xsd="http://www.w3.org/2001/XMLSchema" xmlns:xs="http://www.w3.org/2001/XMLSchema" xmlns:p="http://schemas.microsoft.com/office/2006/metadata/properties" xmlns:ns1="http://schemas.microsoft.com/sharepoint/v3" xmlns:ns2="4880E4F8-4B7D-4BDD-91E3-E10D47036ECA" xmlns:ns3="http://schemas.microsoft.com/sharepoint/v3/fields" xmlns:ns4="4880e4f8-4b7d-4bdd-91e3-e10d47036eca" xmlns:ns5="9d51eac6-a7d5-47f5-a119-63d146adb134" targetNamespace="http://schemas.microsoft.com/office/2006/metadata/properties" ma:root="true" ma:fieldsID="95b9b289a8e8f4d106e4c69b136198e4" ns1:_="" ns2:_="" ns3:_="" ns4:_="" ns5:_="">
    <xsd:import namespace="http://schemas.microsoft.com/sharepoint/v3"/>
    <xsd:import namespace="4880E4F8-4B7D-4BDD-91E3-E10D47036ECA"/>
    <xsd:import namespace="http://schemas.microsoft.com/sharepoint/v3/fields"/>
    <xsd:import namespace="4880e4f8-4b7d-4bdd-91e3-e10d47036eca"/>
    <xsd:import namespace="9d51eac6-a7d5-47f5-a119-63d146adb134"/>
    <xsd:element name="properties">
      <xsd:complexType>
        <xsd:sequence>
          <xsd:element name="documentManagement">
            <xsd:complexType>
              <xsd:all>
                <xsd:element ref="ns1:FileRef" minOccurs="0"/>
                <xsd:element ref="ns1:File_x0020_Type" minOccurs="0"/>
                <xsd:element ref="ns1:HTML_x0020_File_x0020_Type" minOccurs="0"/>
                <xsd:element ref="ns1:FSObjType" minOccurs="0"/>
                <xsd:element ref="ns2:ThumbnailExists" minOccurs="0"/>
                <xsd:element ref="ns2:PreviewExists" minOccurs="0"/>
                <xsd:element ref="ns2:ImageWidth" minOccurs="0"/>
                <xsd:element ref="ns2:ImageHeight" minOccurs="0"/>
                <xsd:element ref="ns2:ImageCreateDate" minOccurs="0"/>
                <xsd:element ref="ns3:wic_System_Copyright" minOccurs="0"/>
                <xsd:element ref="ns4:Language" minOccurs="0"/>
                <xsd:element ref="ns4:DocId" minOccurs="0"/>
                <xsd:element ref="ns5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FileRef" ma:index="8" nillable="true" ma:displayName="URL Path" ma:hidden="true" ma:list="Docs" ma:internalName="FileRef" ma:readOnly="true" ma:showField="FullUrl">
      <xsd:simpleType>
        <xsd:restriction base="dms:Lookup"/>
      </xsd:simpleType>
    </xsd:element>
    <xsd:element name="File_x0020_Type" ma:index="9" nillable="true" ma:displayName="File Type" ma:hidden="true" ma:internalName="File_x0020_Type" ma:readOnly="true">
      <xsd:simpleType>
        <xsd:restriction base="dms:Text"/>
      </xsd:simpleType>
    </xsd:element>
    <xsd:element name="HTML_x0020_File_x0020_Type" ma:index="10" nillable="true" ma:displayName="HTML File Type" ma:hidden="true" ma:internalName="HTML_x0020_File_x0020_Type" ma:readOnly="true">
      <xsd:simpleType>
        <xsd:restriction base="dms:Text"/>
      </xsd:simpleType>
    </xsd:element>
    <xsd:element name="FSObjType" ma:index="11" nillable="true" ma:displayName="Item Type" ma:hidden="true" ma:list="Docs" ma:internalName="FSObjType" ma:readOnly="true" ma:showField="FSType">
      <xsd:simpleType>
        <xsd:restriction base="dms:Lookup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80E4F8-4B7D-4BDD-91E3-E10D47036ECA" elementFormDefault="qualified">
    <xsd:import namespace="http://schemas.microsoft.com/office/2006/documentManagement/types"/>
    <xsd:import namespace="http://schemas.microsoft.com/office/infopath/2007/PartnerControls"/>
    <xsd:element name="ThumbnailExists" ma:index="18" nillable="true" ma:displayName="Thumbnail Exists" ma:default="FALSE" ma:hidden="true" ma:internalName="ThumbnailExists" ma:readOnly="true">
      <xsd:simpleType>
        <xsd:restriction base="dms:Boolean"/>
      </xsd:simpleType>
    </xsd:element>
    <xsd:element name="PreviewExists" ma:index="19" nillable="true" ma:displayName="Preview Exists" ma:default="FALSE" ma:hidden="true" ma:internalName="PreviewExists" ma:readOnly="true">
      <xsd:simpleType>
        <xsd:restriction base="dms:Boolean"/>
      </xsd:simpleType>
    </xsd:element>
    <xsd:element name="ImageWidth" ma:index="20" nillable="true" ma:displayName="Width" ma:internalName="ImageWidth" ma:readOnly="true">
      <xsd:simpleType>
        <xsd:restriction base="dms:Unknown"/>
      </xsd:simpleType>
    </xsd:element>
    <xsd:element name="ImageHeight" ma:index="22" nillable="true" ma:displayName="Height" ma:internalName="ImageHeight" ma:readOnly="true">
      <xsd:simpleType>
        <xsd:restriction base="dms:Unknown"/>
      </xsd:simpleType>
    </xsd:element>
    <xsd:element name="ImageCreateDate" ma:index="25" nillable="true" ma:displayName="Date Picture Taken" ma:format="DateTime" ma:hidden="true" ma:internalName="ImageCreate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wic_System_Copyright" ma:index="26" nillable="true" ma:displayName="Copyright" ma:internalName="wic_System_Copyright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80e4f8-4b7d-4bdd-91e3-e10d47036eca" elementFormDefault="qualified">
    <xsd:import namespace="http://schemas.microsoft.com/office/2006/documentManagement/types"/>
    <xsd:import namespace="http://schemas.microsoft.com/office/infopath/2007/PartnerControls"/>
    <xsd:element name="Language" ma:index="27" nillable="true" ma:displayName="Language" ma:default="English 1" ma:format="Dropdown" ma:internalName="Language">
      <xsd:simpleType>
        <xsd:restriction base="dms:Choice">
          <xsd:enumeration value="English"/>
          <xsd:enumeration value="Arabic"/>
          <xsd:enumeration value="Hindi"/>
          <xsd:enumeration value="English 1"/>
          <xsd:enumeration value="English 2"/>
          <xsd:enumeration value="Arabic 1"/>
          <xsd:enumeration value="Arabic 2"/>
          <xsd:enumeration value="Hindi 1"/>
          <xsd:enumeration value="Hindi 2"/>
          <xsd:enumeration value="Malayalam 1"/>
          <xsd:enumeration value="Malayalam 2"/>
        </xsd:restriction>
      </xsd:simpleType>
    </xsd:element>
    <xsd:element name="DocId" ma:index="28" nillable="true" ma:displayName="DocId" ma:list="{9de017a3-70b4-41a0-b3a1-4f7a098545da}" ma:internalName="DocId" ma:showField="ID" ma:web="9d51eac6-a7d5-47f5-a119-63d146adb134">
      <xsd:simpleType>
        <xsd:restriction base="dms:Lookup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51eac6-a7d5-47f5-a119-63d146adb134" elementFormDefault="qualified">
    <xsd:import namespace="http://schemas.microsoft.com/office/2006/documentManagement/types"/>
    <xsd:import namespace="http://schemas.microsoft.com/office/infopath/2007/PartnerControls"/>
    <xsd:element name="SharedWithUsers" ma:index="2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24" ma:displayName="Author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 ma:index="23" ma:displayName="Comments"/>
        <xsd:element name="keywords" minOccurs="0" maxOccurs="1" type="xsd:string" ma:index="14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>
    <Language xmlns="4880e4f8-4b7d-4bdd-91e3-e10d47036eca">English 1</Language>
    <DocId xmlns="4880e4f8-4b7d-4bdd-91e3-e10d47036eca">92312</DocId>
    <ImageCreateDate xmlns="4880E4F8-4B7D-4BDD-91E3-E10D47036ECA" xsi:nil="true"/>
    <wic_System_Copyright xmlns="http://schemas.microsoft.com/sharepoint/v3/fields" xsi:nil="true"/>
  </documentManagement>
</p:properties>
</file>

<file path=customXml/itemProps1.xml><?xml version="1.0" encoding="utf-8"?>
<ds:datastoreItem xmlns:ds="http://schemas.openxmlformats.org/officeDocument/2006/customXml" ds:itemID="{486ECDED-263B-4959-924C-3E228CB21752}"/>
</file>

<file path=customXml/itemProps2.xml><?xml version="1.0" encoding="utf-8"?>
<ds:datastoreItem xmlns:ds="http://schemas.openxmlformats.org/officeDocument/2006/customXml" ds:itemID="{ACF46C6F-070D-40A4-B21F-D63FE5060AAE}"/>
</file>

<file path=customXml/itemProps3.xml><?xml version="1.0" encoding="utf-8"?>
<ds:datastoreItem xmlns:ds="http://schemas.openxmlformats.org/officeDocument/2006/customXml" ds:itemID="{417CDCFD-C2C6-4ECC-85D9-E8AEE3BFF834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16679</TotalTime>
  <Words>496</Words>
  <Application>Microsoft Office PowerPoint</Application>
  <PresentationFormat>On-screen Show (4:3)</PresentationFormat>
  <Paragraphs>62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Tahoma</vt:lpstr>
      <vt:lpstr>Times New Roman</vt:lpstr>
      <vt:lpstr>Wingdings</vt:lpstr>
      <vt:lpstr>Default Design</vt:lpstr>
      <vt:lpstr>PowerPoint Presentation</vt:lpstr>
      <vt:lpstr>PowerPoint Presentation</vt:lpstr>
    </vt:vector>
  </TitlesOfParts>
  <Company>Shell Information Services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Investigation Template</dc:title>
  <dc:creator>MU93647</dc:creator>
  <cp:lastModifiedBy>Masroori, Ahmed UWZ11H</cp:lastModifiedBy>
  <cp:revision>1056</cp:revision>
  <cp:lastPrinted>2019-11-20T08:39:13Z</cp:lastPrinted>
  <dcterms:created xsi:type="dcterms:W3CDTF">2001-05-03T06:07:08Z</dcterms:created>
  <dcterms:modified xsi:type="dcterms:W3CDTF">2020-03-19T07:27:07Z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0x0101009148F5A04DDD49CBA7127AADA5FB792B00AADE34325A8B49CDA8BB4DB53328F214009C4067D375EDA046866D1CFD34BA6725</vt:lpwstr>
  </property>
</Properties>
</file>