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5.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9" r:id="rId2"/>
    <p:sldId id="260" r:id="rId3"/>
  </p:sldIdLst>
  <p:sldSz cx="9144000" cy="6858000" type="screen4x3"/>
  <p:notesSz cx="6858000" cy="9144000"/>
  <p:defaultTextStyle>
    <a:defPPr>
      <a:defRPr lang="en-US"/>
    </a:defPPr>
    <a:lvl1pPr algn="ctr" rtl="0" eaLnBrk="0" fontAlgn="base" hangingPunct="0">
      <a:spcBef>
        <a:spcPct val="0"/>
      </a:spcBef>
      <a:spcAft>
        <a:spcPct val="0"/>
      </a:spcAft>
      <a:defRPr sz="2400" kern="1200">
        <a:solidFill>
          <a:schemeClr val="tx1"/>
        </a:solidFill>
        <a:latin typeface="Times New Roman" pitchFamily="18" charset="0"/>
        <a:ea typeface="+mn-ea"/>
        <a:cs typeface="Arial" charset="0"/>
      </a:defRPr>
    </a:lvl1pPr>
    <a:lvl2pPr marL="457200" algn="ctr" rtl="0" eaLnBrk="0" fontAlgn="base" hangingPunct="0">
      <a:spcBef>
        <a:spcPct val="0"/>
      </a:spcBef>
      <a:spcAft>
        <a:spcPct val="0"/>
      </a:spcAft>
      <a:defRPr sz="2400" kern="1200">
        <a:solidFill>
          <a:schemeClr val="tx1"/>
        </a:solidFill>
        <a:latin typeface="Times New Roman" pitchFamily="18" charset="0"/>
        <a:ea typeface="+mn-ea"/>
        <a:cs typeface="Arial" charset="0"/>
      </a:defRPr>
    </a:lvl2pPr>
    <a:lvl3pPr marL="914400" algn="ctr" rtl="0" eaLnBrk="0" fontAlgn="base" hangingPunct="0">
      <a:spcBef>
        <a:spcPct val="0"/>
      </a:spcBef>
      <a:spcAft>
        <a:spcPct val="0"/>
      </a:spcAft>
      <a:defRPr sz="2400" kern="1200">
        <a:solidFill>
          <a:schemeClr val="tx1"/>
        </a:solidFill>
        <a:latin typeface="Times New Roman" pitchFamily="18" charset="0"/>
        <a:ea typeface="+mn-ea"/>
        <a:cs typeface="Arial" charset="0"/>
      </a:defRPr>
    </a:lvl3pPr>
    <a:lvl4pPr marL="1371600" algn="ctr" rtl="0" eaLnBrk="0" fontAlgn="base" hangingPunct="0">
      <a:spcBef>
        <a:spcPct val="0"/>
      </a:spcBef>
      <a:spcAft>
        <a:spcPct val="0"/>
      </a:spcAft>
      <a:defRPr sz="2400" kern="1200">
        <a:solidFill>
          <a:schemeClr val="tx1"/>
        </a:solidFill>
        <a:latin typeface="Times New Roman" pitchFamily="18" charset="0"/>
        <a:ea typeface="+mn-ea"/>
        <a:cs typeface="Arial" charset="0"/>
      </a:defRPr>
    </a:lvl4pPr>
    <a:lvl5pPr marL="1828800" algn="ctr" rtl="0" eaLnBrk="0" fontAlgn="base" hangingPunct="0">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B07AD"/>
    <a:srgbClr val="3010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6" d="100"/>
          <a:sy n="96" d="100"/>
        </p:scale>
        <p:origin x="80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notesMaster" Target="notesMasters/notesMaster1.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35A7D-73DB-41A9-9DC0-19968C929FE3}" type="datetimeFigureOut">
              <a:rPr lang="en-US" smtClean="0"/>
              <a:t>4/12/2020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D42F7A-8699-41E0-B3FA-12CEC64CDC23}" type="slidenum">
              <a:rPr lang="en-US" smtClean="0"/>
              <a:t>‹#›</a:t>
            </a:fld>
            <a:endParaRPr lang="en-US"/>
          </a:p>
        </p:txBody>
      </p:sp>
    </p:spTree>
    <p:extLst>
      <p:ext uri="{BB962C8B-B14F-4D97-AF65-F5344CB8AC3E}">
        <p14:creationId xmlns:p14="http://schemas.microsoft.com/office/powerpoint/2010/main" val="3168760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r>
              <a:rPr lang="en-US" dirty="0"/>
              <a:t>Ensure all dates and titles are input </a:t>
            </a:r>
          </a:p>
          <a:p>
            <a:endParaRPr lang="en-US" dirty="0"/>
          </a:p>
          <a:p>
            <a:r>
              <a:rPr lang="en-US" dirty="0"/>
              <a:t>A short description should be provided without mentioning names of contractors or</a:t>
            </a:r>
            <a:r>
              <a:rPr lang="en-US" baseline="0" dirty="0"/>
              <a:t> individuals.  You should include, what happened, to who (by job title) and what injuries this resulted in.  Nothing more!</a:t>
            </a:r>
          </a:p>
          <a:p>
            <a:endParaRPr lang="en-US" baseline="0" dirty="0"/>
          </a:p>
          <a:p>
            <a:r>
              <a:rPr lang="en-US" baseline="0" dirty="0"/>
              <a:t>Four to five bullet points highlighting the main findings from the investigation.  Remember the target audience is the front line staff so this should be written in simple terms in a way that everyone can understand.</a:t>
            </a:r>
          </a:p>
          <a:p>
            <a:endParaRPr lang="en-US" baseline="0" dirty="0"/>
          </a:p>
          <a:p>
            <a:r>
              <a:rPr lang="en-US" baseline="0" dirty="0"/>
              <a:t>The strap line should be the main point you want to get across</a:t>
            </a:r>
          </a:p>
          <a:p>
            <a:endParaRPr lang="en-US" baseline="0" dirty="0"/>
          </a:p>
          <a:p>
            <a:r>
              <a:rPr lang="en-US" baseline="0" dirty="0"/>
              <a:t>The images should be self explanatory, what went wrong (if you create a reconstruction please ensure you do not put people at risk) and below how it should be done.   </a:t>
            </a:r>
            <a:endParaRPr lang="en-US" dirty="0"/>
          </a:p>
        </p:txBody>
      </p:sp>
      <p:sp>
        <p:nvSpPr>
          <p:cNvPr id="51204" name="Slide Number Placeholder 3"/>
          <p:cNvSpPr>
            <a:spLocks noGrp="1"/>
          </p:cNvSpPr>
          <p:nvPr>
            <p:ph type="sldNum" sz="quarter" idx="5"/>
          </p:nvPr>
        </p:nvSpPr>
        <p:spPr>
          <a:noFill/>
        </p:spPr>
        <p:txBody>
          <a:bodyPr/>
          <a:lstStyle/>
          <a:p>
            <a:fld id="{D5138CA7-92E6-41FD-A1B7-5ABDE6F17714}" type="slidenum">
              <a:rPr lang="en-US" smtClean="0"/>
              <a:pPr/>
              <a:t>1</a:t>
            </a:fld>
            <a:endParaRPr lang="en-US"/>
          </a:p>
        </p:txBody>
      </p:sp>
    </p:spTree>
    <p:extLst>
      <p:ext uri="{BB962C8B-B14F-4D97-AF65-F5344CB8AC3E}">
        <p14:creationId xmlns:p14="http://schemas.microsoft.com/office/powerpoint/2010/main" val="13070745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Ensure all dates and titles are input </a:t>
            </a:r>
          </a:p>
          <a:p>
            <a:endParaRPr lang="en-US" dirty="0">
              <a:solidFill>
                <a:srgbClr val="0033CC"/>
              </a:solidFill>
              <a:latin typeface="Arial" charset="0"/>
              <a:cs typeface="Arial" charset="0"/>
              <a:sym typeface="Wingdings" pitchFamily="2" charset="2"/>
            </a:endParaRPr>
          </a:p>
          <a:p>
            <a:r>
              <a:rPr lang="en-US" dirty="0">
                <a:solidFill>
                  <a:srgbClr val="0033CC"/>
                </a:solidFill>
                <a:latin typeface="Arial" charset="0"/>
                <a:cs typeface="Arial" charset="0"/>
                <a:sym typeface="Wingdings" pitchFamily="2" charset="2"/>
              </a:rPr>
              <a:t>Make a list of closed questions (only ‘yes’ or ‘no’ as an answer) to ask others if they have the same issues based on the management or HSE-MS failings or shortfalls identified in the investigation. </a:t>
            </a:r>
          </a:p>
          <a:p>
            <a:endParaRPr lang="en-US" dirty="0">
              <a:solidFill>
                <a:srgbClr val="0033CC"/>
              </a:solidFill>
              <a:latin typeface="Arial" charset="0"/>
              <a:cs typeface="Arial" charset="0"/>
              <a:sym typeface="Wingdings" pitchFamily="2" charset="2"/>
            </a:endParaRPr>
          </a:p>
          <a:p>
            <a:r>
              <a:rPr lang="en-US" dirty="0">
                <a:solidFill>
                  <a:srgbClr val="0033CC"/>
                </a:solidFill>
                <a:latin typeface="Arial" charset="0"/>
                <a:cs typeface="Arial" charset="0"/>
                <a:sym typeface="Wingdings" pitchFamily="2" charset="2"/>
              </a:rPr>
              <a:t>Imagine you have to audit other companies to see if they could have the same issues.</a:t>
            </a:r>
          </a:p>
          <a:p>
            <a:endParaRPr lang="en-US" dirty="0">
              <a:solidFill>
                <a:srgbClr val="0033CC"/>
              </a:solidFill>
              <a:latin typeface="Arial" charset="0"/>
              <a:cs typeface="Arial" charset="0"/>
              <a:sym typeface="Wingdings" pitchFamily="2" charset="2"/>
            </a:endParaRPr>
          </a:p>
          <a:p>
            <a:r>
              <a:rPr lang="en-US" dirty="0">
                <a:solidFill>
                  <a:srgbClr val="0033CC"/>
                </a:solidFill>
                <a:latin typeface="Arial" charset="0"/>
                <a:cs typeface="Arial" charset="0"/>
                <a:sym typeface="Wingdings" pitchFamily="2" charset="2"/>
              </a:rPr>
              <a:t>These questions should start</a:t>
            </a:r>
            <a:r>
              <a:rPr lang="en-US" baseline="0" dirty="0">
                <a:solidFill>
                  <a:srgbClr val="0033CC"/>
                </a:solidFill>
                <a:latin typeface="Arial" charset="0"/>
                <a:cs typeface="Arial" charset="0"/>
                <a:sym typeface="Wingdings" pitchFamily="2" charset="2"/>
              </a:rPr>
              <a:t> with: Do you ensure…………………?</a:t>
            </a:r>
            <a:endParaRPr lang="en-US" dirty="0">
              <a:latin typeface="Arial" charset="0"/>
              <a:cs typeface="Arial" charset="0"/>
            </a:endParaRPr>
          </a:p>
        </p:txBody>
      </p:sp>
      <p:sp>
        <p:nvSpPr>
          <p:cNvPr id="52228" name="Slide Number Placeholder 3"/>
          <p:cNvSpPr>
            <a:spLocks noGrp="1"/>
          </p:cNvSpPr>
          <p:nvPr>
            <p:ph type="sldNum" sz="quarter" idx="5"/>
          </p:nvPr>
        </p:nvSpPr>
        <p:spPr>
          <a:noFill/>
        </p:spPr>
        <p:txBody>
          <a:bodyPr/>
          <a:lstStyle/>
          <a:p>
            <a:fld id="{E6B2BACC-5893-4478-93DA-688A131F8366}" type="slidenum">
              <a:rPr lang="en-US" smtClean="0"/>
              <a:pPr/>
              <a:t>2</a:t>
            </a:fld>
            <a:endParaRPr lang="en-US"/>
          </a:p>
        </p:txBody>
      </p:sp>
    </p:spTree>
    <p:extLst>
      <p:ext uri="{BB962C8B-B14F-4D97-AF65-F5344CB8AC3E}">
        <p14:creationId xmlns:p14="http://schemas.microsoft.com/office/powerpoint/2010/main" val="12716861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B027B3-5B8C-47BD-B6F9-82ECD39F4ADE}" type="datetimeFigureOut">
              <a:rPr lang="en-US" smtClean="0"/>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130EB7-6BC6-430C-8569-53B847F2AEE0}" type="slidenum">
              <a:rPr lang="en-US" smtClean="0"/>
              <a:t>‹#›</a:t>
            </a:fld>
            <a:endParaRPr lang="en-US"/>
          </a:p>
        </p:txBody>
      </p:sp>
    </p:spTree>
    <p:extLst>
      <p:ext uri="{BB962C8B-B14F-4D97-AF65-F5344CB8AC3E}">
        <p14:creationId xmlns:p14="http://schemas.microsoft.com/office/powerpoint/2010/main" val="3613756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B027B3-5B8C-47BD-B6F9-82ECD39F4ADE}" type="datetimeFigureOut">
              <a:rPr lang="en-US" smtClean="0"/>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130EB7-6BC6-430C-8569-53B847F2AEE0}" type="slidenum">
              <a:rPr lang="en-US" smtClean="0"/>
              <a:t>‹#›</a:t>
            </a:fld>
            <a:endParaRPr lang="en-US"/>
          </a:p>
        </p:txBody>
      </p:sp>
    </p:spTree>
    <p:extLst>
      <p:ext uri="{BB962C8B-B14F-4D97-AF65-F5344CB8AC3E}">
        <p14:creationId xmlns:p14="http://schemas.microsoft.com/office/powerpoint/2010/main" val="4068704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B027B3-5B8C-47BD-B6F9-82ECD39F4ADE}" type="datetimeFigureOut">
              <a:rPr lang="en-US" smtClean="0"/>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130EB7-6BC6-430C-8569-53B847F2AEE0}" type="slidenum">
              <a:rPr lang="en-US" smtClean="0"/>
              <a:t>‹#›</a:t>
            </a:fld>
            <a:endParaRPr lang="en-US"/>
          </a:p>
        </p:txBody>
      </p:sp>
    </p:spTree>
    <p:extLst>
      <p:ext uri="{BB962C8B-B14F-4D97-AF65-F5344CB8AC3E}">
        <p14:creationId xmlns:p14="http://schemas.microsoft.com/office/powerpoint/2010/main" val="2289479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4" name="Rectangle 3"/>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a:lstStyle/>
          <a:p>
            <a:pPr algn="l">
              <a:defRPr/>
            </a:pPr>
            <a:endParaRPr lang="en-US" sz="1800" dirty="0">
              <a:solidFill>
                <a:srgbClr val="000000"/>
              </a:solidFill>
              <a:cs typeface="+mn-cs"/>
            </a:endParaRP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4"/>
          <p:cNvSpPr>
            <a:spLocks noGrp="1" noChangeArrowheads="1"/>
          </p:cNvSpPr>
          <p:nvPr>
            <p:ph type="dt" sz="half" idx="10"/>
          </p:nvPr>
        </p:nvSpPr>
        <p:spPr/>
        <p:txBody>
          <a:bodyPr/>
          <a:lstStyle>
            <a:lvl1pPr>
              <a:defRPr/>
            </a:lvl1pPr>
          </a:lstStyle>
          <a:p>
            <a:fld id="{A6B027B3-5B8C-47BD-B6F9-82ECD39F4ADE}" type="datetimeFigureOut">
              <a:rPr lang="en-US" smtClean="0"/>
              <a:t>4/12/2020</a:t>
            </a:fld>
            <a:endParaRPr lang="en-US"/>
          </a:p>
        </p:txBody>
      </p:sp>
      <p:sp>
        <p:nvSpPr>
          <p:cNvPr id="6" name="Rectangle 5"/>
          <p:cNvSpPr>
            <a:spLocks noGrp="1" noChangeArrowheads="1"/>
          </p:cNvSpPr>
          <p:nvPr>
            <p:ph type="ftr" sz="quarter" idx="11"/>
          </p:nvPr>
        </p:nvSpPr>
        <p:spPr/>
        <p:txBody>
          <a:bodyPr/>
          <a:lstStyle>
            <a:lvl1pPr>
              <a:defRPr/>
            </a:lvl1pPr>
          </a:lstStyle>
          <a:p>
            <a:endParaRPr lang="en-US"/>
          </a:p>
        </p:txBody>
      </p:sp>
      <p:sp>
        <p:nvSpPr>
          <p:cNvPr id="7" name="Rectangle 6"/>
          <p:cNvSpPr>
            <a:spLocks noGrp="1" noChangeArrowheads="1"/>
          </p:cNvSpPr>
          <p:nvPr>
            <p:ph type="sldNum" sz="quarter" idx="12"/>
          </p:nvPr>
        </p:nvSpPr>
        <p:spPr/>
        <p:txBody>
          <a:bodyPr/>
          <a:lstStyle>
            <a:lvl1pPr algn="ctr">
              <a:defRPr/>
            </a:lvl1pPr>
          </a:lstStyle>
          <a:p>
            <a:fld id="{A2130EB7-6BC6-430C-8569-53B847F2AEE0}" type="slidenum">
              <a:rPr lang="en-US" smtClean="0"/>
              <a:t>‹#›</a:t>
            </a:fld>
            <a:endParaRPr lang="en-US"/>
          </a:p>
        </p:txBody>
      </p:sp>
    </p:spTree>
    <p:extLst>
      <p:ext uri="{BB962C8B-B14F-4D97-AF65-F5344CB8AC3E}">
        <p14:creationId xmlns:p14="http://schemas.microsoft.com/office/powerpoint/2010/main" val="18314862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685800" y="1981200"/>
            <a:ext cx="7772400" cy="4114800"/>
          </a:xfrm>
        </p:spPr>
        <p:txBody>
          <a:bodyPr/>
          <a:lstStyle/>
          <a:p>
            <a:pPr lvl="0"/>
            <a:r>
              <a:rPr lang="en-US" noProof="0" smtClean="0"/>
              <a:t>Click icon to add table</a:t>
            </a:r>
            <a:endParaRPr lang="en-US" noProof="0" dirty="0" smtClean="0"/>
          </a:p>
        </p:txBody>
      </p:sp>
      <p:sp>
        <p:nvSpPr>
          <p:cNvPr id="4" name="Rectangle 4"/>
          <p:cNvSpPr>
            <a:spLocks noGrp="1" noChangeArrowheads="1"/>
          </p:cNvSpPr>
          <p:nvPr>
            <p:ph type="dt" sz="half" idx="10"/>
          </p:nvPr>
        </p:nvSpPr>
        <p:spPr/>
        <p:txBody>
          <a:bodyPr/>
          <a:lstStyle>
            <a:lvl1pPr>
              <a:defRPr/>
            </a:lvl1pPr>
          </a:lstStyle>
          <a:p>
            <a:fld id="{A6B027B3-5B8C-47BD-B6F9-82ECD39F4ADE}" type="datetimeFigureOut">
              <a:rPr lang="en-US" smtClean="0"/>
              <a:t>4/12/2020</a:t>
            </a:fld>
            <a:endParaRPr lang="en-US"/>
          </a:p>
        </p:txBody>
      </p:sp>
      <p:sp>
        <p:nvSpPr>
          <p:cNvPr id="5" name="Rectangle 5"/>
          <p:cNvSpPr>
            <a:spLocks noGrp="1" noChangeArrowheads="1"/>
          </p:cNvSpPr>
          <p:nvPr>
            <p:ph type="ftr" sz="quarter" idx="11"/>
          </p:nvPr>
        </p:nvSpPr>
        <p:spPr/>
        <p:txBody>
          <a:bodyPr/>
          <a:lstStyle>
            <a:lvl1pPr>
              <a:defRPr/>
            </a:lvl1pPr>
          </a:lstStyle>
          <a:p>
            <a:endParaRPr lang="en-US"/>
          </a:p>
        </p:txBody>
      </p:sp>
      <p:sp>
        <p:nvSpPr>
          <p:cNvPr id="6" name="Rectangle 6"/>
          <p:cNvSpPr>
            <a:spLocks noGrp="1" noChangeArrowheads="1"/>
          </p:cNvSpPr>
          <p:nvPr>
            <p:ph type="sldNum" sz="quarter" idx="12"/>
          </p:nvPr>
        </p:nvSpPr>
        <p:spPr/>
        <p:txBody>
          <a:bodyPr/>
          <a:lstStyle>
            <a:lvl1pPr algn="ctr">
              <a:defRPr/>
            </a:lvl1pPr>
          </a:lstStyle>
          <a:p>
            <a:fld id="{A2130EB7-6BC6-430C-8569-53B847F2AEE0}" type="slidenum">
              <a:rPr lang="en-US" smtClean="0"/>
              <a:t>‹#›</a:t>
            </a:fld>
            <a:endParaRPr lang="en-US"/>
          </a:p>
        </p:txBody>
      </p:sp>
    </p:spTree>
    <p:extLst>
      <p:ext uri="{BB962C8B-B14F-4D97-AF65-F5344CB8AC3E}">
        <p14:creationId xmlns:p14="http://schemas.microsoft.com/office/powerpoint/2010/main" val="39540066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3_Title and Content">
    <p:spTree>
      <p:nvGrpSpPr>
        <p:cNvPr id="1" name=""/>
        <p:cNvGrpSpPr/>
        <p:nvPr/>
      </p:nvGrpSpPr>
      <p:grpSpPr>
        <a:xfrm>
          <a:off x="0" y="0"/>
          <a:ext cx="0" cy="0"/>
          <a:chOff x="0" y="0"/>
          <a:chExt cx="0" cy="0"/>
        </a:xfrm>
      </p:grpSpPr>
      <p:sp>
        <p:nvSpPr>
          <p:cNvPr id="4" name="Rectangle 3"/>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a:lstStyle/>
          <a:p>
            <a:pPr eaLnBrk="0" fontAlgn="base" hangingPunct="0">
              <a:spcBef>
                <a:spcPct val="0"/>
              </a:spcBef>
              <a:spcAft>
                <a:spcPct val="0"/>
              </a:spcAft>
              <a:defRPr/>
            </a:pPr>
            <a:endParaRPr lang="en-US" sz="2400">
              <a:solidFill>
                <a:srgbClr val="000000"/>
              </a:solidFill>
            </a:endParaRP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Date Placeholder 5"/>
          <p:cNvSpPr>
            <a:spLocks noGrp="1" noChangeArrowheads="1"/>
          </p:cNvSpPr>
          <p:nvPr>
            <p:ph type="dt" sz="half" idx="10"/>
          </p:nvPr>
        </p:nvSpPr>
        <p:spPr>
          <a:xfrm>
            <a:off x="457200" y="6356352"/>
            <a:ext cx="2133600" cy="365125"/>
          </a:xfrm>
          <a:prstGeom prst="rect">
            <a:avLst/>
          </a:prstGeom>
        </p:spPr>
        <p:txBody>
          <a:bodyPr/>
          <a:lstStyle>
            <a:lvl1pPr>
              <a:defRPr/>
            </a:lvl1pPr>
          </a:lstStyle>
          <a:p>
            <a:fld id="{A6B027B3-5B8C-47BD-B6F9-82ECD39F4ADE}" type="datetimeFigureOut">
              <a:rPr lang="en-US" smtClean="0"/>
              <a:t>4/12/2020</a:t>
            </a:fld>
            <a:endParaRPr lang="en-US"/>
          </a:p>
        </p:txBody>
      </p:sp>
      <p:sp>
        <p:nvSpPr>
          <p:cNvPr id="7" name="Rectangle 6"/>
          <p:cNvSpPr>
            <a:spLocks noGrp="1" noChangeArrowheads="1"/>
          </p:cNvSpPr>
          <p:nvPr>
            <p:ph type="ftr" sz="quarter" idx="11"/>
          </p:nvPr>
        </p:nvSpPr>
        <p:spPr/>
        <p:txBody>
          <a:bodyPr/>
          <a:lstStyle>
            <a:lvl1pPr>
              <a:defRPr/>
            </a:lvl1pPr>
          </a:lstStyle>
          <a:p>
            <a:endParaRPr lang="en-US"/>
          </a:p>
        </p:txBody>
      </p:sp>
      <p:sp>
        <p:nvSpPr>
          <p:cNvPr id="8" name="Rectangle 7"/>
          <p:cNvSpPr>
            <a:spLocks noGrp="1" noChangeArrowheads="1"/>
          </p:cNvSpPr>
          <p:nvPr>
            <p:ph type="sldNum" sz="quarter" idx="12"/>
          </p:nvPr>
        </p:nvSpPr>
        <p:spPr/>
        <p:txBody>
          <a:bodyPr/>
          <a:lstStyle>
            <a:lvl1pPr>
              <a:defRPr/>
            </a:lvl1pPr>
          </a:lstStyle>
          <a:p>
            <a:fld id="{A2130EB7-6BC6-430C-8569-53B847F2AEE0}" type="slidenum">
              <a:rPr lang="en-US" smtClean="0"/>
              <a:t>‹#›</a:t>
            </a:fld>
            <a:endParaRPr lang="en-US"/>
          </a:p>
        </p:txBody>
      </p:sp>
    </p:spTree>
    <p:extLst>
      <p:ext uri="{BB962C8B-B14F-4D97-AF65-F5344CB8AC3E}">
        <p14:creationId xmlns:p14="http://schemas.microsoft.com/office/powerpoint/2010/main" val="434523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95302" y="236544"/>
            <a:ext cx="8364538" cy="6072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10"/>
          <p:cNvSpPr>
            <a:spLocks noGrp="1" noChangeArrowheads="1"/>
          </p:cNvSpPr>
          <p:nvPr>
            <p:ph type="sldNum" sz="quarter" idx="10"/>
          </p:nvPr>
        </p:nvSpPr>
        <p:spPr>
          <a:ln/>
        </p:spPr>
        <p:txBody>
          <a:bodyPr/>
          <a:lstStyle>
            <a:lvl1pPr>
              <a:defRPr/>
            </a:lvl1pPr>
          </a:lstStyle>
          <a:p>
            <a:fld id="{A2130EB7-6BC6-430C-8569-53B847F2AEE0}" type="slidenum">
              <a:rPr lang="en-US" smtClean="0"/>
              <a:t>‹#›</a:t>
            </a:fld>
            <a:endParaRPr lang="en-US"/>
          </a:p>
        </p:txBody>
      </p:sp>
    </p:spTree>
    <p:extLst>
      <p:ext uri="{BB962C8B-B14F-4D97-AF65-F5344CB8AC3E}">
        <p14:creationId xmlns:p14="http://schemas.microsoft.com/office/powerpoint/2010/main" val="3478222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B027B3-5B8C-47BD-B6F9-82ECD39F4ADE}" type="datetimeFigureOut">
              <a:rPr lang="en-US" smtClean="0"/>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130EB7-6BC6-430C-8569-53B847F2AEE0}" type="slidenum">
              <a:rPr lang="en-US" smtClean="0"/>
              <a:t>‹#›</a:t>
            </a:fld>
            <a:endParaRPr lang="en-US"/>
          </a:p>
        </p:txBody>
      </p:sp>
    </p:spTree>
    <p:extLst>
      <p:ext uri="{BB962C8B-B14F-4D97-AF65-F5344CB8AC3E}">
        <p14:creationId xmlns:p14="http://schemas.microsoft.com/office/powerpoint/2010/main" val="2760531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6B027B3-5B8C-47BD-B6F9-82ECD39F4ADE}" type="datetimeFigureOut">
              <a:rPr lang="en-US" smtClean="0"/>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130EB7-6BC6-430C-8569-53B847F2AEE0}" type="slidenum">
              <a:rPr lang="en-US" smtClean="0"/>
              <a:t>‹#›</a:t>
            </a:fld>
            <a:endParaRPr lang="en-US"/>
          </a:p>
        </p:txBody>
      </p:sp>
    </p:spTree>
    <p:extLst>
      <p:ext uri="{BB962C8B-B14F-4D97-AF65-F5344CB8AC3E}">
        <p14:creationId xmlns:p14="http://schemas.microsoft.com/office/powerpoint/2010/main" val="3666776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B027B3-5B8C-47BD-B6F9-82ECD39F4ADE}" type="datetimeFigureOut">
              <a:rPr lang="en-US" smtClean="0"/>
              <a:t>4/12/2020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130EB7-6BC6-430C-8569-53B847F2AEE0}" type="slidenum">
              <a:rPr lang="en-US" smtClean="0"/>
              <a:t>‹#›</a:t>
            </a:fld>
            <a:endParaRPr lang="en-US"/>
          </a:p>
        </p:txBody>
      </p:sp>
    </p:spTree>
    <p:extLst>
      <p:ext uri="{BB962C8B-B14F-4D97-AF65-F5344CB8AC3E}">
        <p14:creationId xmlns:p14="http://schemas.microsoft.com/office/powerpoint/2010/main" val="1506043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B027B3-5B8C-47BD-B6F9-82ECD39F4ADE}" type="datetimeFigureOut">
              <a:rPr lang="en-US" smtClean="0"/>
              <a:t>4/12/2020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130EB7-6BC6-430C-8569-53B847F2AEE0}" type="slidenum">
              <a:rPr lang="en-US" smtClean="0"/>
              <a:t>‹#›</a:t>
            </a:fld>
            <a:endParaRPr lang="en-US"/>
          </a:p>
        </p:txBody>
      </p:sp>
    </p:spTree>
    <p:extLst>
      <p:ext uri="{BB962C8B-B14F-4D97-AF65-F5344CB8AC3E}">
        <p14:creationId xmlns:p14="http://schemas.microsoft.com/office/powerpoint/2010/main" val="550919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B027B3-5B8C-47BD-B6F9-82ECD39F4ADE}" type="datetimeFigureOut">
              <a:rPr lang="en-US" smtClean="0"/>
              <a:t>4/12/2020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130EB7-6BC6-430C-8569-53B847F2AEE0}" type="slidenum">
              <a:rPr lang="en-US" smtClean="0"/>
              <a:t>‹#›</a:t>
            </a:fld>
            <a:endParaRPr lang="en-US"/>
          </a:p>
        </p:txBody>
      </p:sp>
    </p:spTree>
    <p:extLst>
      <p:ext uri="{BB962C8B-B14F-4D97-AF65-F5344CB8AC3E}">
        <p14:creationId xmlns:p14="http://schemas.microsoft.com/office/powerpoint/2010/main" val="2948768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B027B3-5B8C-47BD-B6F9-82ECD39F4ADE}" type="datetimeFigureOut">
              <a:rPr lang="en-US" smtClean="0"/>
              <a:t>4/12/2020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130EB7-6BC6-430C-8569-53B847F2AEE0}" type="slidenum">
              <a:rPr lang="en-US" smtClean="0"/>
              <a:t>‹#›</a:t>
            </a:fld>
            <a:endParaRPr lang="en-US"/>
          </a:p>
        </p:txBody>
      </p:sp>
    </p:spTree>
    <p:extLst>
      <p:ext uri="{BB962C8B-B14F-4D97-AF65-F5344CB8AC3E}">
        <p14:creationId xmlns:p14="http://schemas.microsoft.com/office/powerpoint/2010/main" val="99542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6B027B3-5B8C-47BD-B6F9-82ECD39F4ADE}" type="datetimeFigureOut">
              <a:rPr lang="en-US" smtClean="0"/>
              <a:t>4/12/2020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130EB7-6BC6-430C-8569-53B847F2AEE0}" type="slidenum">
              <a:rPr lang="en-US" smtClean="0"/>
              <a:t>‹#›</a:t>
            </a:fld>
            <a:endParaRPr lang="en-US"/>
          </a:p>
        </p:txBody>
      </p:sp>
    </p:spTree>
    <p:extLst>
      <p:ext uri="{BB962C8B-B14F-4D97-AF65-F5344CB8AC3E}">
        <p14:creationId xmlns:p14="http://schemas.microsoft.com/office/powerpoint/2010/main" val="1550821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6B027B3-5B8C-47BD-B6F9-82ECD39F4ADE}" type="datetimeFigureOut">
              <a:rPr lang="en-US" smtClean="0"/>
              <a:t>4/12/2020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130EB7-6BC6-430C-8569-53B847F2AEE0}" type="slidenum">
              <a:rPr lang="en-US" smtClean="0"/>
              <a:t>‹#›</a:t>
            </a:fld>
            <a:endParaRPr lang="en-US"/>
          </a:p>
        </p:txBody>
      </p:sp>
    </p:spTree>
    <p:extLst>
      <p:ext uri="{BB962C8B-B14F-4D97-AF65-F5344CB8AC3E}">
        <p14:creationId xmlns:p14="http://schemas.microsoft.com/office/powerpoint/2010/main" val="4008938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B027B3-5B8C-47BD-B6F9-82ECD39F4ADE}" type="datetimeFigureOut">
              <a:rPr lang="en-US" smtClean="0"/>
              <a:t>4/12/2020</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130EB7-6BC6-430C-8569-53B847F2AEE0}" type="slidenum">
              <a:rPr lang="en-US" smtClean="0"/>
              <a:t>‹#›</a:t>
            </a:fld>
            <a:endParaRPr lang="en-US"/>
          </a:p>
        </p:txBody>
      </p:sp>
      <p:pic>
        <p:nvPicPr>
          <p:cNvPr id="2051" name="Picture 3" descr="C:\Ruchi\Ruchi\PDO\2012\Corporate Identity\PDO ppt 2.jpg"/>
          <p:cNvPicPr>
            <a:picLocks noChangeAspect="1" noChangeArrowheads="1"/>
          </p:cNvPicPr>
          <p:nvPr/>
        </p:nvPicPr>
        <p:blipFill>
          <a:blip r:embed="rId17" cstate="email">
            <a:extLst>
              <a:ext uri="{28A0092B-C50C-407E-A947-70E740481C1C}">
                <a14:useLocalDpi xmlns:a14="http://schemas.microsoft.com/office/drawing/2010/main" val="0"/>
              </a:ext>
            </a:extLst>
          </a:blip>
          <a:srcRect/>
          <a:stretch>
            <a:fillRect/>
          </a:stretch>
        </p:blipFill>
        <p:spPr bwMode="auto">
          <a:xfrm>
            <a:off x="0" y="2"/>
            <a:ext cx="9144000" cy="68640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64268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900E82E6-9C2F-47B6-B72E-77B736BA7A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37847" y="950595"/>
            <a:ext cx="3153753" cy="2651254"/>
          </a:xfrm>
          <a:prstGeom prst="rect">
            <a:avLst/>
          </a:prstGeom>
        </p:spPr>
      </p:pic>
      <p:sp>
        <p:nvSpPr>
          <p:cNvPr id="14339" name="Text Box 2"/>
          <p:cNvSpPr txBox="1">
            <a:spLocks noChangeArrowheads="1"/>
          </p:cNvSpPr>
          <p:nvPr/>
        </p:nvSpPr>
        <p:spPr bwMode="auto">
          <a:xfrm>
            <a:off x="65894" y="762111"/>
            <a:ext cx="5806553" cy="5386090"/>
          </a:xfrm>
          <a:prstGeom prst="rect">
            <a:avLst/>
          </a:prstGeom>
          <a:noFill/>
          <a:ln w="19050">
            <a:noFill/>
            <a:miter lim="800000"/>
            <a:headEnd/>
            <a:tailEnd/>
          </a:ln>
        </p:spPr>
        <p:txBody>
          <a:bodyPr wrap="square">
            <a:spAutoFit/>
          </a:bodyPr>
          <a:lstStyle/>
          <a:p>
            <a:pPr marL="114300" indent="-114300" algn="l">
              <a:defRPr/>
            </a:pPr>
            <a:r>
              <a:rPr lang="en-GB" sz="1600" b="1" dirty="0" smtClean="0">
                <a:solidFill>
                  <a:srgbClr val="333399"/>
                </a:solidFill>
                <a:latin typeface="Tahoma" pitchFamily="34" charset="0"/>
              </a:rPr>
              <a:t>Date:</a:t>
            </a:r>
            <a:r>
              <a:rPr lang="en-US" sz="1600" b="1" dirty="0" smtClean="0">
                <a:solidFill>
                  <a:srgbClr val="333399"/>
                </a:solidFill>
                <a:latin typeface="Tahoma" pitchFamily="34" charset="0"/>
              </a:rPr>
              <a:t>26th </a:t>
            </a:r>
            <a:r>
              <a:rPr lang="en-US" sz="1600" b="1" dirty="0">
                <a:solidFill>
                  <a:srgbClr val="333399"/>
                </a:solidFill>
                <a:latin typeface="Tahoma" pitchFamily="34" charset="0"/>
              </a:rPr>
              <a:t>September </a:t>
            </a:r>
            <a:r>
              <a:rPr lang="en-US" sz="1600" b="1" dirty="0" smtClean="0">
                <a:solidFill>
                  <a:srgbClr val="333399"/>
                </a:solidFill>
                <a:latin typeface="Tahoma" pitchFamily="34" charset="0"/>
              </a:rPr>
              <a:t>2019   </a:t>
            </a:r>
            <a:r>
              <a:rPr lang="en-US" sz="1600" b="1" dirty="0">
                <a:solidFill>
                  <a:srgbClr val="333399"/>
                </a:solidFill>
                <a:latin typeface="Tahoma" pitchFamily="34" charset="0"/>
              </a:rPr>
              <a:t>Incident title </a:t>
            </a:r>
            <a:r>
              <a:rPr lang="en-US" sz="1600" b="1" dirty="0" smtClean="0">
                <a:solidFill>
                  <a:srgbClr val="333399"/>
                </a:solidFill>
                <a:latin typeface="Tahoma" pitchFamily="34" charset="0"/>
              </a:rPr>
              <a:t>HIPO#57 </a:t>
            </a:r>
            <a:r>
              <a:rPr lang="en-US" sz="1600" b="1" dirty="0">
                <a:solidFill>
                  <a:srgbClr val="333399"/>
                </a:solidFill>
                <a:latin typeface="Tahoma" pitchFamily="34" charset="0"/>
              </a:rPr>
              <a:t>(MVI</a:t>
            </a:r>
            <a:r>
              <a:rPr lang="en-US" sz="1600" b="1" dirty="0" smtClean="0">
                <a:solidFill>
                  <a:srgbClr val="333399"/>
                </a:solidFill>
                <a:latin typeface="Tahoma" pitchFamily="34" charset="0"/>
              </a:rPr>
              <a:t>)</a:t>
            </a:r>
            <a:endParaRPr lang="en-US" sz="1300" b="1" dirty="0">
              <a:solidFill>
                <a:srgbClr val="FF0000"/>
              </a:solidFill>
              <a:latin typeface="Tahoma" pitchFamily="34" charset="0"/>
            </a:endParaRPr>
          </a:p>
          <a:p>
            <a:pPr marL="114300" indent="-114300" algn="just">
              <a:defRPr/>
            </a:pPr>
            <a:r>
              <a:rPr lang="en-US" sz="1600" b="1" dirty="0">
                <a:solidFill>
                  <a:srgbClr val="FF0000"/>
                </a:solidFill>
                <a:latin typeface="Tahoma" pitchFamily="34" charset="0"/>
              </a:rPr>
              <a:t>What happened?</a:t>
            </a:r>
            <a:endParaRPr lang="en-US" sz="1600" dirty="0">
              <a:solidFill>
                <a:srgbClr val="FF0000"/>
              </a:solidFill>
              <a:latin typeface="Tahoma" pitchFamily="34" charset="0"/>
            </a:endParaRPr>
          </a:p>
          <a:p>
            <a:pPr marL="342900" indent="-342900" eaLnBrk="1" hangingPunct="1">
              <a:defRPr/>
            </a:pPr>
            <a:endParaRPr lang="en-US" sz="1050" dirty="0">
              <a:solidFill>
                <a:srgbClr val="000000"/>
              </a:solidFill>
              <a:latin typeface="Arial" pitchFamily="34" charset="0"/>
            </a:endParaRPr>
          </a:p>
          <a:p>
            <a:pPr algn="l"/>
            <a:r>
              <a:rPr lang="en-US" sz="1600" dirty="0">
                <a:latin typeface="Calibri" panose="020F0502020204030204" pitchFamily="34" charset="0"/>
              </a:rPr>
              <a:t>On the 26th September a subcontractor driver was travelling alone by a company pick up -  from </a:t>
            </a:r>
            <a:r>
              <a:rPr lang="en-US" sz="1600" dirty="0" err="1">
                <a:latin typeface="Calibri" panose="020F0502020204030204" pitchFamily="34" charset="0"/>
              </a:rPr>
              <a:t>Ibri</a:t>
            </a:r>
            <a:r>
              <a:rPr lang="en-US" sz="1600" dirty="0">
                <a:latin typeface="Calibri" panose="020F0502020204030204" pitchFamily="34" charset="0"/>
              </a:rPr>
              <a:t> to Lekhwair,  while he  continued to drive at around 14:02pm the driver did not concentrate on the road which made the vehicle to move to the side of the road. As the driver noticed the vehicle  veering to the side of the road the driver panicked and over steered to the right causing the driver to lose control of the vehicle that caused the vehicle to roll on its left </a:t>
            </a:r>
            <a:r>
              <a:rPr lang="en-US" sz="1600" dirty="0" smtClean="0">
                <a:latin typeface="Calibri" panose="020F0502020204030204" pitchFamily="34" charset="0"/>
              </a:rPr>
              <a:t>side. No </a:t>
            </a:r>
            <a:r>
              <a:rPr lang="en-US" sz="1600" dirty="0">
                <a:latin typeface="Calibri" panose="020F0502020204030204" pitchFamily="34" charset="0"/>
              </a:rPr>
              <a:t>injuries to the driver and minor damage to the vehicle </a:t>
            </a:r>
          </a:p>
          <a:p>
            <a:pPr marL="342900" indent="-342900" eaLnBrk="1" hangingPunct="1">
              <a:defRPr/>
            </a:pPr>
            <a:endParaRPr lang="en-US" sz="600" dirty="0" smtClean="0">
              <a:solidFill>
                <a:srgbClr val="000000"/>
              </a:solidFill>
              <a:latin typeface="Arial" charset="0"/>
            </a:endParaRPr>
          </a:p>
          <a:p>
            <a:pPr marL="114300" indent="-114300" algn="just">
              <a:defRPr/>
            </a:pPr>
            <a:r>
              <a:rPr lang="en-US" sz="1600" b="1" dirty="0" smtClean="0">
                <a:solidFill>
                  <a:srgbClr val="333399"/>
                </a:solidFill>
                <a:latin typeface="Tahoma" pitchFamily="34" charset="0"/>
              </a:rPr>
              <a:t>Your </a:t>
            </a:r>
            <a:r>
              <a:rPr lang="en-US" sz="1600" b="1" dirty="0">
                <a:solidFill>
                  <a:srgbClr val="333399"/>
                </a:solidFill>
                <a:latin typeface="Tahoma" pitchFamily="34" charset="0"/>
              </a:rPr>
              <a:t>learning from this incident..</a:t>
            </a:r>
          </a:p>
          <a:p>
            <a:pPr marL="114300" indent="-114300" algn="just">
              <a:defRPr/>
            </a:pPr>
            <a:endParaRPr lang="en-US" sz="600" dirty="0">
              <a:solidFill>
                <a:srgbClr val="000000"/>
              </a:solidFill>
              <a:latin typeface="Arial" charset="0"/>
            </a:endParaRPr>
          </a:p>
          <a:p>
            <a:pPr marL="171450" indent="-171450" algn="l">
              <a:buFont typeface="Arial" panose="020B0604020202020204" pitchFamily="34" charset="0"/>
              <a:buChar char="•"/>
              <a:defRPr/>
            </a:pPr>
            <a:r>
              <a:rPr lang="en-US" sz="1600" dirty="0">
                <a:latin typeface="Calibri" panose="020F0502020204030204" pitchFamily="34" charset="0"/>
                <a:cs typeface="Arial" charset="0"/>
              </a:rPr>
              <a:t>Always comply with journey plan and driving rules. </a:t>
            </a:r>
          </a:p>
          <a:p>
            <a:pPr marL="171450" indent="-171450" algn="l">
              <a:buFont typeface="Arial" panose="020B0604020202020204" pitchFamily="34" charset="0"/>
              <a:buChar char="•"/>
              <a:defRPr/>
            </a:pPr>
            <a:r>
              <a:rPr lang="en-US" sz="1600" dirty="0">
                <a:latin typeface="Calibri" panose="020F0502020204030204" pitchFamily="34" charset="0"/>
                <a:cs typeface="Arial" charset="0"/>
              </a:rPr>
              <a:t>Always use approved route only.</a:t>
            </a:r>
          </a:p>
          <a:p>
            <a:pPr marL="171450" indent="-171450" algn="l">
              <a:buFont typeface="Arial" panose="020B0604020202020204" pitchFamily="34" charset="0"/>
              <a:buChar char="•"/>
              <a:defRPr/>
            </a:pPr>
            <a:r>
              <a:rPr lang="en-US" sz="1600" dirty="0">
                <a:latin typeface="Calibri" panose="020F0502020204030204" pitchFamily="34" charset="0"/>
                <a:cs typeface="Arial" charset="0"/>
              </a:rPr>
              <a:t>Always conduct Pre-use inspection Prior to use any vehicle.</a:t>
            </a:r>
          </a:p>
          <a:p>
            <a:pPr marL="171450" indent="-171450" algn="l">
              <a:buFont typeface="Arial" panose="020B0604020202020204" pitchFamily="34" charset="0"/>
              <a:buChar char="•"/>
              <a:defRPr/>
            </a:pPr>
            <a:r>
              <a:rPr lang="en-US" sz="1600" dirty="0">
                <a:latin typeface="Calibri" panose="020F0502020204030204" pitchFamily="34" charset="0"/>
                <a:cs typeface="Arial" charset="0"/>
              </a:rPr>
              <a:t>Always use your personal IVMS key only.</a:t>
            </a:r>
          </a:p>
          <a:p>
            <a:pPr marL="171450" indent="-171450" algn="l">
              <a:buFont typeface="Arial" panose="020B0604020202020204" pitchFamily="34" charset="0"/>
              <a:buChar char="•"/>
              <a:defRPr/>
            </a:pPr>
            <a:r>
              <a:rPr lang="en-US" sz="1600" dirty="0">
                <a:latin typeface="Calibri" panose="020F0502020204030204" pitchFamily="34" charset="0"/>
                <a:cs typeface="Arial" charset="0"/>
              </a:rPr>
              <a:t>Always call emergency in case of incident without fail.</a:t>
            </a:r>
          </a:p>
          <a:p>
            <a:pPr marL="171450" indent="-171450" algn="l">
              <a:buFont typeface="Arial" panose="020B0604020202020204" pitchFamily="34" charset="0"/>
              <a:buChar char="•"/>
              <a:defRPr/>
            </a:pPr>
            <a:r>
              <a:rPr lang="en-US" sz="1600" dirty="0">
                <a:latin typeface="Calibri" panose="020F0502020204030204" pitchFamily="34" charset="0"/>
                <a:cs typeface="Arial" charset="0"/>
              </a:rPr>
              <a:t>Always follow the speed limit at all times </a:t>
            </a:r>
          </a:p>
          <a:p>
            <a:pPr eaLnBrk="1" hangingPunct="1">
              <a:defRPr/>
            </a:pPr>
            <a:endParaRPr lang="en-US" sz="1050" dirty="0">
              <a:solidFill>
                <a:srgbClr val="FF0000"/>
              </a:solidFill>
              <a:latin typeface="Arial" charset="0"/>
              <a:cs typeface="Tahoma" pitchFamily="34" charset="0"/>
            </a:endParaRPr>
          </a:p>
          <a:p>
            <a:pPr eaLnBrk="1" hangingPunct="1">
              <a:defRPr/>
            </a:pPr>
            <a:endParaRPr lang="en-US" sz="1050" dirty="0">
              <a:solidFill>
                <a:srgbClr val="FF0000"/>
              </a:solidFill>
              <a:latin typeface="Arial" charset="0"/>
              <a:cs typeface="Tahoma" pitchFamily="34" charset="0"/>
            </a:endParaRPr>
          </a:p>
          <a:p>
            <a:pPr marL="119063" indent="-119063" eaLnBrk="1" hangingPunct="1">
              <a:defRPr/>
            </a:pPr>
            <a:endParaRPr lang="en-US" sz="1400" dirty="0">
              <a:solidFill>
                <a:srgbClr val="000000"/>
              </a:solidFill>
              <a:latin typeface="Arial" charset="0"/>
            </a:endParaRPr>
          </a:p>
        </p:txBody>
      </p:sp>
      <p:sp>
        <p:nvSpPr>
          <p:cNvPr id="26627" name="Text Box 5"/>
          <p:cNvSpPr txBox="1">
            <a:spLocks noChangeArrowheads="1"/>
          </p:cNvSpPr>
          <p:nvPr/>
        </p:nvSpPr>
        <p:spPr bwMode="auto">
          <a:xfrm>
            <a:off x="5791200" y="1219200"/>
            <a:ext cx="1676400" cy="1006475"/>
          </a:xfrm>
          <a:prstGeom prst="rect">
            <a:avLst/>
          </a:prstGeom>
          <a:noFill/>
          <a:ln w="9525">
            <a:noFill/>
            <a:miter lim="800000"/>
            <a:headEnd/>
            <a:tailEnd/>
          </a:ln>
        </p:spPr>
        <p:txBody>
          <a:bodyPr>
            <a:spAutoFit/>
          </a:bodyPr>
          <a:lstStyle/>
          <a:p>
            <a:pPr>
              <a:spcBef>
                <a:spcPct val="50000"/>
              </a:spcBef>
            </a:pPr>
            <a:endParaRPr lang="en-GB" sz="6000">
              <a:solidFill>
                <a:srgbClr val="FF0000"/>
              </a:solidFill>
              <a:sym typeface="Webdings" pitchFamily="18" charset="2"/>
            </a:endParaRPr>
          </a:p>
        </p:txBody>
      </p:sp>
      <p:sp>
        <p:nvSpPr>
          <p:cNvPr id="26628" name="TextBox 16"/>
          <p:cNvSpPr txBox="1">
            <a:spLocks noChangeArrowheads="1"/>
          </p:cNvSpPr>
          <p:nvPr/>
        </p:nvSpPr>
        <p:spPr bwMode="auto">
          <a:xfrm>
            <a:off x="316885" y="5809647"/>
            <a:ext cx="5181600" cy="338554"/>
          </a:xfrm>
          <a:prstGeom prst="rect">
            <a:avLst/>
          </a:prstGeom>
          <a:solidFill>
            <a:srgbClr val="3010A4"/>
          </a:solidFill>
          <a:ln w="9525">
            <a:noFill/>
            <a:miter lim="800000"/>
            <a:headEnd/>
            <a:tailEnd/>
          </a:ln>
        </p:spPr>
        <p:txBody>
          <a:bodyPr>
            <a:spAutoFit/>
          </a:bodyPr>
          <a:lstStyle/>
          <a:p>
            <a:pPr algn="ctr" eaLnBrk="1" hangingPunct="1"/>
            <a:r>
              <a:rPr lang="en-US" sz="1600" b="1" dirty="0">
                <a:solidFill>
                  <a:srgbClr val="FFFF00"/>
                </a:solidFill>
                <a:latin typeface="Tahoma" pitchFamily="34" charset="0"/>
              </a:rPr>
              <a:t>Keep eyes on the road at all times</a:t>
            </a:r>
          </a:p>
        </p:txBody>
      </p:sp>
      <p:sp>
        <p:nvSpPr>
          <p:cNvPr id="16" name="Text Box 12"/>
          <p:cNvSpPr txBox="1">
            <a:spLocks noChangeArrowheads="1"/>
          </p:cNvSpPr>
          <p:nvPr/>
        </p:nvSpPr>
        <p:spPr bwMode="auto">
          <a:xfrm>
            <a:off x="1219200" y="0"/>
            <a:ext cx="7056438" cy="646113"/>
          </a:xfrm>
          <a:prstGeom prst="rect">
            <a:avLst/>
          </a:prstGeom>
          <a:noFill/>
          <a:ln w="9525">
            <a:noFill/>
            <a:miter lim="800000"/>
            <a:headEnd/>
            <a:tailEnd/>
          </a:ln>
        </p:spPr>
        <p:txBody>
          <a:bodyPr>
            <a:spAutoFit/>
          </a:bodyPr>
          <a:lstStyle/>
          <a:p>
            <a:pPr algn="ctr">
              <a:defRPr/>
            </a:pPr>
            <a:r>
              <a:rPr lang="en-GB" sz="3600" b="1" dirty="0">
                <a:latin typeface="+mj-lt"/>
              </a:rPr>
              <a:t>PDO Second Alert</a:t>
            </a:r>
          </a:p>
        </p:txBody>
      </p:sp>
      <p:grpSp>
        <p:nvGrpSpPr>
          <p:cNvPr id="26633" name="Group 131"/>
          <p:cNvGrpSpPr>
            <a:grpSpLocks/>
          </p:cNvGrpSpPr>
          <p:nvPr/>
        </p:nvGrpSpPr>
        <p:grpSpPr bwMode="auto">
          <a:xfrm>
            <a:off x="8534400" y="2743200"/>
            <a:ext cx="336550" cy="544513"/>
            <a:chOff x="3504" y="544"/>
            <a:chExt cx="2287" cy="1855"/>
          </a:xfrm>
        </p:grpSpPr>
        <p:sp>
          <p:nvSpPr>
            <p:cNvPr id="26635" name="Line 129"/>
            <p:cNvSpPr>
              <a:spLocks noChangeShapeType="1"/>
            </p:cNvSpPr>
            <p:nvPr/>
          </p:nvSpPr>
          <p:spPr bwMode="auto">
            <a:xfrm>
              <a:off x="3504" y="568"/>
              <a:ext cx="2287" cy="1831"/>
            </a:xfrm>
            <a:prstGeom prst="line">
              <a:avLst/>
            </a:prstGeom>
            <a:noFill/>
            <a:ln w="133350">
              <a:solidFill>
                <a:srgbClr val="FF0000"/>
              </a:solidFill>
              <a:round/>
              <a:headEnd/>
              <a:tailEnd/>
            </a:ln>
          </p:spPr>
          <p:txBody>
            <a:bodyPr/>
            <a:lstStyle/>
            <a:p>
              <a:endParaRPr lang="en-US"/>
            </a:p>
          </p:txBody>
        </p:sp>
        <p:sp>
          <p:nvSpPr>
            <p:cNvPr id="26636" name="Line 130"/>
            <p:cNvSpPr>
              <a:spLocks noChangeShapeType="1"/>
            </p:cNvSpPr>
            <p:nvPr/>
          </p:nvSpPr>
          <p:spPr bwMode="auto">
            <a:xfrm flipV="1">
              <a:off x="3528" y="544"/>
              <a:ext cx="2144" cy="1807"/>
            </a:xfrm>
            <a:prstGeom prst="line">
              <a:avLst/>
            </a:prstGeom>
            <a:noFill/>
            <a:ln w="133350">
              <a:solidFill>
                <a:srgbClr val="FF0000"/>
              </a:solidFill>
              <a:round/>
              <a:headEnd/>
              <a:tailEnd/>
            </a:ln>
          </p:spPr>
          <p:txBody>
            <a:bodyPr/>
            <a:lstStyle/>
            <a:p>
              <a:endParaRPr lang="en-US"/>
            </a:p>
          </p:txBody>
        </p:sp>
      </p:grpSp>
      <p:pic>
        <p:nvPicPr>
          <p:cNvPr id="18" name="Picture 17" descr="Journey_Management_Option_new">
            <a:extLst>
              <a:ext uri="{FF2B5EF4-FFF2-40B4-BE49-F238E27FC236}">
                <a16:creationId xmlns:a16="http://schemas.microsoft.com/office/drawing/2014/main" id="{EDC47F77-AAC5-4199-A01E-DC318D15ADCA}"/>
              </a:ext>
            </a:extLst>
          </p:cNvPr>
          <p:cNvPicPr/>
          <p:nvPr/>
        </p:nvPicPr>
        <p:blipFill>
          <a:blip r:embed="rId4" cstate="print"/>
          <a:srcRect/>
          <a:stretch>
            <a:fillRect/>
          </a:stretch>
        </p:blipFill>
        <p:spPr bwMode="auto">
          <a:xfrm>
            <a:off x="5872447" y="3810000"/>
            <a:ext cx="2890553" cy="2143539"/>
          </a:xfrm>
          <a:prstGeom prst="rect">
            <a:avLst/>
          </a:prstGeom>
          <a:noFill/>
          <a:ln w="9525">
            <a:noFill/>
            <a:miter lim="800000"/>
            <a:headEnd/>
            <a:tailEnd/>
          </a:ln>
        </p:spPr>
      </p:pic>
      <p:sp>
        <p:nvSpPr>
          <p:cNvPr id="26634" name="Freeform 132"/>
          <p:cNvSpPr>
            <a:spLocks/>
          </p:cNvSpPr>
          <p:nvPr/>
        </p:nvSpPr>
        <p:spPr bwMode="auto">
          <a:xfrm>
            <a:off x="8534400" y="5334000"/>
            <a:ext cx="457200" cy="457200"/>
          </a:xfrm>
          <a:custGeom>
            <a:avLst/>
            <a:gdLst>
              <a:gd name="T0" fmla="*/ 0 w 1336"/>
              <a:gd name="T1" fmla="*/ 2147483647 h 888"/>
              <a:gd name="T2" fmla="*/ 2147483647 w 1336"/>
              <a:gd name="T3" fmla="*/ 2147483647 h 888"/>
              <a:gd name="T4" fmla="*/ 2147483647 w 1336"/>
              <a:gd name="T5" fmla="*/ 0 h 888"/>
              <a:gd name="T6" fmla="*/ 0 60000 65536"/>
              <a:gd name="T7" fmla="*/ 0 60000 65536"/>
              <a:gd name="T8" fmla="*/ 0 60000 65536"/>
              <a:gd name="T9" fmla="*/ 0 w 1336"/>
              <a:gd name="T10" fmla="*/ 0 h 888"/>
              <a:gd name="T11" fmla="*/ 1336 w 1336"/>
              <a:gd name="T12" fmla="*/ 888 h 888"/>
            </a:gdLst>
            <a:ahLst/>
            <a:cxnLst>
              <a:cxn ang="T6">
                <a:pos x="T0" y="T1"/>
              </a:cxn>
              <a:cxn ang="T7">
                <a:pos x="T2" y="T3"/>
              </a:cxn>
              <a:cxn ang="T8">
                <a:pos x="T4" y="T5"/>
              </a:cxn>
            </a:cxnLst>
            <a:rect l="T9" t="T10" r="T11" b="T12"/>
            <a:pathLst>
              <a:path w="1336" h="888">
                <a:moveTo>
                  <a:pt x="0" y="600"/>
                </a:moveTo>
                <a:lnTo>
                  <a:pt x="312" y="888"/>
                </a:lnTo>
                <a:lnTo>
                  <a:pt x="1336" y="0"/>
                </a:lnTo>
              </a:path>
            </a:pathLst>
          </a:custGeom>
          <a:noFill/>
          <a:ln w="133350">
            <a:solidFill>
              <a:srgbClr val="00FF00"/>
            </a:solidFill>
            <a:round/>
            <a:headEnd/>
            <a:tailEnd/>
          </a:ln>
        </p:spPr>
        <p:txBody>
          <a:bodyPr/>
          <a:lstStyle/>
          <a:p>
            <a:endParaRPr lang="en-US"/>
          </a:p>
        </p:txBody>
      </p:sp>
    </p:spTree>
    <p:extLst>
      <p:ext uri="{BB962C8B-B14F-4D97-AF65-F5344CB8AC3E}">
        <p14:creationId xmlns:p14="http://schemas.microsoft.com/office/powerpoint/2010/main" val="3097468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2"/>
          <p:cNvSpPr txBox="1">
            <a:spLocks noChangeArrowheads="1"/>
          </p:cNvSpPr>
          <p:nvPr/>
        </p:nvSpPr>
        <p:spPr bwMode="auto">
          <a:xfrm>
            <a:off x="155433" y="1246861"/>
            <a:ext cx="8351838" cy="2923877"/>
          </a:xfrm>
          <a:prstGeom prst="rect">
            <a:avLst/>
          </a:prstGeom>
          <a:noFill/>
          <a:ln w="19050">
            <a:noFill/>
            <a:miter lim="800000"/>
            <a:headEnd/>
            <a:tailEnd/>
          </a:ln>
        </p:spPr>
        <p:txBody>
          <a:bodyPr>
            <a:spAutoFit/>
          </a:bodyPr>
          <a:lstStyle/>
          <a:p>
            <a:pPr marL="342900" indent="-342900" eaLnBrk="1" hangingPunct="1">
              <a:defRPr/>
            </a:pPr>
            <a:r>
              <a:rPr lang="en-US" sz="1600" b="1" dirty="0" smtClean="0">
                <a:solidFill>
                  <a:srgbClr val="FF0000"/>
                </a:solidFill>
                <a:latin typeface="Tahoma" pitchFamily="34" charset="0"/>
              </a:rPr>
              <a:t>As </a:t>
            </a:r>
            <a:r>
              <a:rPr lang="en-US" sz="1600" b="1" dirty="0">
                <a:solidFill>
                  <a:srgbClr val="FF0000"/>
                </a:solidFill>
                <a:latin typeface="Tahoma" pitchFamily="34" charset="0"/>
              </a:rPr>
              <a:t>a learning from this incident and ensure continual improvement all contract</a:t>
            </a:r>
          </a:p>
          <a:p>
            <a:pPr marL="342900" indent="-342900" eaLnBrk="1" hangingPunct="1">
              <a:defRPr/>
            </a:pPr>
            <a:r>
              <a:rPr lang="en-US" sz="1600" b="1" dirty="0">
                <a:solidFill>
                  <a:srgbClr val="FF0000"/>
                </a:solidFill>
                <a:latin typeface="Tahoma" pitchFamily="34" charset="0"/>
              </a:rPr>
              <a:t>managers must review their HSE HEMP against the questions asked below        </a:t>
            </a:r>
          </a:p>
          <a:p>
            <a:pPr marL="342900" indent="-342900" eaLnBrk="1" hangingPunct="1">
              <a:defRPr/>
            </a:pPr>
            <a:endParaRPr lang="en-US" sz="1600" b="1" dirty="0">
              <a:solidFill>
                <a:srgbClr val="FF0000"/>
              </a:solidFill>
              <a:latin typeface="Tahoma" pitchFamily="34" charset="0"/>
            </a:endParaRPr>
          </a:p>
          <a:p>
            <a:pPr marL="342900" indent="-342900" algn="l" eaLnBrk="1" hangingPunct="1">
              <a:defRPr/>
            </a:pPr>
            <a:r>
              <a:rPr lang="en-US" sz="1600" b="1" dirty="0">
                <a:solidFill>
                  <a:srgbClr val="0000FF"/>
                </a:solidFill>
                <a:latin typeface="Tahoma" pitchFamily="34" charset="0"/>
              </a:rPr>
              <a:t>Confirm the following:</a:t>
            </a:r>
            <a:endParaRPr lang="en-US" sz="1600" dirty="0">
              <a:solidFill>
                <a:srgbClr val="0000FF"/>
              </a:solidFill>
              <a:latin typeface="Tahoma" pitchFamily="34" charset="0"/>
            </a:endParaRPr>
          </a:p>
          <a:p>
            <a:pPr eaLnBrk="1" hangingPunct="1">
              <a:defRPr/>
            </a:pPr>
            <a:endParaRPr lang="en-US" sz="1400" dirty="0">
              <a:solidFill>
                <a:srgbClr val="0033CC"/>
              </a:solidFill>
              <a:latin typeface="+mj-lt"/>
              <a:sym typeface="Wingdings" pitchFamily="2" charset="2"/>
            </a:endParaRPr>
          </a:p>
          <a:p>
            <a:pPr marL="342900" indent="-342900" algn="l" eaLnBrk="1" hangingPunct="1">
              <a:buFont typeface="+mj-lt"/>
              <a:buAutoNum type="arabicPeriod"/>
              <a:defRPr/>
            </a:pPr>
            <a:r>
              <a:rPr lang="en-US" sz="1600" b="1" dirty="0">
                <a:solidFill>
                  <a:srgbClr val="333399"/>
                </a:solidFill>
                <a:latin typeface="+mj-lt"/>
                <a:sym typeface="Wingdings" pitchFamily="2" charset="2"/>
              </a:rPr>
              <a:t>Do you ensure that the drivers are daily checking the vehicles before using them ?</a:t>
            </a:r>
          </a:p>
          <a:p>
            <a:pPr marL="342900" indent="-342900" algn="l" eaLnBrk="1" hangingPunct="1">
              <a:buFont typeface="+mj-lt"/>
              <a:buAutoNum type="arabicPeriod"/>
              <a:defRPr/>
            </a:pPr>
            <a:r>
              <a:rPr lang="en-US" sz="1600" b="1" dirty="0">
                <a:solidFill>
                  <a:srgbClr val="333399"/>
                </a:solidFill>
                <a:latin typeface="+mj-lt"/>
                <a:sym typeface="Wingdings" pitchFamily="2" charset="2"/>
              </a:rPr>
              <a:t>Do ensure that the drivers are aware of the risks of taking shortcuts?</a:t>
            </a:r>
          </a:p>
          <a:p>
            <a:pPr marL="342900" indent="-342900" algn="l" eaLnBrk="1" hangingPunct="1">
              <a:buFont typeface="+mj-lt"/>
              <a:buAutoNum type="arabicPeriod"/>
              <a:defRPr/>
            </a:pPr>
            <a:r>
              <a:rPr lang="en-US" sz="1600" b="1" dirty="0">
                <a:solidFill>
                  <a:srgbClr val="333399"/>
                </a:solidFill>
                <a:latin typeface="+mj-lt"/>
                <a:sym typeface="Wingdings" pitchFamily="2" charset="2"/>
              </a:rPr>
              <a:t>Do you make sure that the drivers are following the journey plan?</a:t>
            </a:r>
          </a:p>
          <a:p>
            <a:pPr marL="342900" indent="-342900" algn="l" eaLnBrk="1" hangingPunct="1">
              <a:buFont typeface="+mj-lt"/>
              <a:buAutoNum type="arabicPeriod"/>
              <a:defRPr/>
            </a:pPr>
            <a:r>
              <a:rPr lang="en-US" sz="1600" b="1" dirty="0">
                <a:solidFill>
                  <a:srgbClr val="333399"/>
                </a:solidFill>
                <a:latin typeface="+mj-lt"/>
                <a:sym typeface="Wingdings" pitchFamily="2" charset="2"/>
              </a:rPr>
              <a:t>Do you ensure that SP2000 is implemented ?</a:t>
            </a:r>
          </a:p>
          <a:p>
            <a:pPr marL="342900" indent="-342900" algn="l" eaLnBrk="1" hangingPunct="1">
              <a:buFont typeface="+mj-lt"/>
              <a:buAutoNum type="arabicPeriod"/>
              <a:defRPr/>
            </a:pPr>
            <a:r>
              <a:rPr lang="en-US" sz="1600" b="1" dirty="0">
                <a:solidFill>
                  <a:srgbClr val="333399"/>
                </a:solidFill>
                <a:latin typeface="+mj-lt"/>
                <a:sym typeface="Wingdings" pitchFamily="2" charset="2"/>
              </a:rPr>
              <a:t>Do you ensure you review the subcontractors IVMS reports ?</a:t>
            </a:r>
          </a:p>
          <a:p>
            <a:pPr marL="342900" indent="-342900" eaLnBrk="1" hangingPunct="1">
              <a:defRPr/>
            </a:pPr>
            <a:endParaRPr lang="en-US" sz="1600" b="1" dirty="0">
              <a:solidFill>
                <a:srgbClr val="333399"/>
              </a:solidFill>
              <a:latin typeface="+mj-lt"/>
              <a:sym typeface="Wingdings" pitchFamily="2" charset="2"/>
            </a:endParaRPr>
          </a:p>
          <a:p>
            <a:pPr marL="342900" indent="-342900" algn="l" eaLnBrk="1" hangingPunct="1">
              <a:defRPr/>
            </a:pPr>
            <a:r>
              <a:rPr lang="en-US" sz="1000" i="1" dirty="0">
                <a:solidFill>
                  <a:srgbClr val="0033CC"/>
                </a:solidFill>
                <a:latin typeface="+mj-lt"/>
                <a:sym typeface="Wingdings" pitchFamily="2" charset="2"/>
              </a:rPr>
              <a:t>* If the answer is NO to any of the above questions please ensure you take action to correct this finding. </a:t>
            </a:r>
          </a:p>
        </p:txBody>
      </p:sp>
      <p:grpSp>
        <p:nvGrpSpPr>
          <p:cNvPr id="27651" name="Group 9"/>
          <p:cNvGrpSpPr>
            <a:grpSpLocks/>
          </p:cNvGrpSpPr>
          <p:nvPr/>
        </p:nvGrpSpPr>
        <p:grpSpPr bwMode="auto">
          <a:xfrm>
            <a:off x="12700" y="-228600"/>
            <a:ext cx="8920163" cy="990600"/>
            <a:chOff x="9" y="-144"/>
            <a:chExt cx="6087" cy="624"/>
          </a:xfrm>
        </p:grpSpPr>
        <p:sp>
          <p:nvSpPr>
            <p:cNvPr id="27654" name="Rectangle 8"/>
            <p:cNvSpPr>
              <a:spLocks noChangeArrowheads="1"/>
            </p:cNvSpPr>
            <p:nvPr/>
          </p:nvSpPr>
          <p:spPr bwMode="auto">
            <a:xfrm>
              <a:off x="288" y="144"/>
              <a:ext cx="5184" cy="336"/>
            </a:xfrm>
            <a:prstGeom prst="rect">
              <a:avLst/>
            </a:prstGeom>
            <a:noFill/>
            <a:ln w="9525">
              <a:noFill/>
              <a:miter lim="800000"/>
              <a:headEnd/>
              <a:tailEnd/>
            </a:ln>
          </p:spPr>
          <p:txBody>
            <a:bodyPr anchor="ctr"/>
            <a:lstStyle/>
            <a:p>
              <a:pPr algn="ctr" eaLnBrk="1" hangingPunct="1"/>
              <a:endParaRPr lang="en-GB" sz="2000">
                <a:solidFill>
                  <a:srgbClr val="000000"/>
                </a:solidFill>
                <a:latin typeface="Arial" charset="0"/>
              </a:endParaRPr>
            </a:p>
          </p:txBody>
        </p:sp>
        <p:sp>
          <p:nvSpPr>
            <p:cNvPr id="17414" name="Text Box 12"/>
            <p:cNvSpPr txBox="1">
              <a:spLocks noChangeArrowheads="1"/>
            </p:cNvSpPr>
            <p:nvPr/>
          </p:nvSpPr>
          <p:spPr bwMode="auto">
            <a:xfrm>
              <a:off x="676" y="0"/>
              <a:ext cx="4815" cy="407"/>
            </a:xfrm>
            <a:prstGeom prst="rect">
              <a:avLst/>
            </a:prstGeom>
            <a:noFill/>
            <a:ln w="9525">
              <a:noFill/>
              <a:miter lim="800000"/>
              <a:headEnd/>
              <a:tailEnd/>
            </a:ln>
          </p:spPr>
          <p:txBody>
            <a:bodyPr>
              <a:spAutoFit/>
            </a:bodyPr>
            <a:lstStyle/>
            <a:p>
              <a:pPr algn="ctr">
                <a:defRPr/>
              </a:pPr>
              <a:r>
                <a:rPr lang="en-GB" sz="3600" b="1" dirty="0">
                  <a:latin typeface="+mj-lt"/>
                </a:rPr>
                <a:t>Management self audit </a:t>
              </a:r>
            </a:p>
          </p:txBody>
        </p:sp>
        <p:sp>
          <p:nvSpPr>
            <p:cNvPr id="27656" name="Text Box 13"/>
            <p:cNvSpPr txBox="1">
              <a:spLocks noChangeArrowheads="1"/>
            </p:cNvSpPr>
            <p:nvPr/>
          </p:nvSpPr>
          <p:spPr bwMode="auto">
            <a:xfrm>
              <a:off x="9" y="0"/>
              <a:ext cx="1144" cy="174"/>
            </a:xfrm>
            <a:prstGeom prst="rect">
              <a:avLst/>
            </a:prstGeom>
            <a:noFill/>
            <a:ln w="19050">
              <a:noFill/>
              <a:miter lim="800000"/>
              <a:headEnd/>
              <a:tailEnd/>
            </a:ln>
          </p:spPr>
          <p:txBody>
            <a:bodyPr>
              <a:spAutoFit/>
            </a:bodyPr>
            <a:lstStyle/>
            <a:p>
              <a:pPr algn="ctr">
                <a:spcBef>
                  <a:spcPct val="10000"/>
                </a:spcBef>
              </a:pPr>
              <a:endParaRPr lang="en-GB" sz="1200" b="1">
                <a:solidFill>
                  <a:srgbClr val="000000"/>
                </a:solidFill>
                <a:latin typeface="Arial" charset="0"/>
              </a:endParaRPr>
            </a:p>
          </p:txBody>
        </p:sp>
        <p:sp>
          <p:nvSpPr>
            <p:cNvPr id="27657" name="WordArt 14"/>
            <p:cNvSpPr>
              <a:spLocks noChangeArrowheads="1" noChangeShapeType="1" noTextEdit="1"/>
            </p:cNvSpPr>
            <p:nvPr/>
          </p:nvSpPr>
          <p:spPr bwMode="auto">
            <a:xfrm>
              <a:off x="5448" y="-144"/>
              <a:ext cx="648" cy="576"/>
            </a:xfrm>
            <a:prstGeom prst="rect">
              <a:avLst/>
            </a:prstGeom>
          </p:spPr>
          <p:txBody>
            <a:bodyPr spcFirstLastPara="1" wrap="none" fromWordArt="1">
              <a:prstTxWarp prst="textArchDown">
                <a:avLst>
                  <a:gd name="adj" fmla="val 0"/>
                </a:avLst>
              </a:prstTxWarp>
            </a:bodyPr>
            <a:lstStyle/>
            <a:p>
              <a:pPr algn="ctr"/>
              <a:endParaRPr lang="en-US" sz="3600" kern="10">
                <a:ln w="9525">
                  <a:solidFill>
                    <a:srgbClr val="000000"/>
                  </a:solidFill>
                  <a:round/>
                  <a:headEnd/>
                  <a:tailEnd/>
                </a:ln>
                <a:solidFill>
                  <a:srgbClr val="000000"/>
                </a:solidFill>
                <a:latin typeface="Arial"/>
                <a:cs typeface="Arial"/>
              </a:endParaRPr>
            </a:p>
          </p:txBody>
        </p:sp>
      </p:grpSp>
      <p:sp>
        <p:nvSpPr>
          <p:cNvPr id="27653" name="Rectangle 8"/>
          <p:cNvSpPr>
            <a:spLocks noChangeArrowheads="1"/>
          </p:cNvSpPr>
          <p:nvPr/>
        </p:nvSpPr>
        <p:spPr bwMode="auto">
          <a:xfrm>
            <a:off x="150137" y="837286"/>
            <a:ext cx="6373861" cy="338554"/>
          </a:xfrm>
          <a:prstGeom prst="rect">
            <a:avLst/>
          </a:prstGeom>
          <a:noFill/>
          <a:ln w="9525">
            <a:noFill/>
            <a:miter lim="800000"/>
            <a:headEnd/>
            <a:tailEnd/>
          </a:ln>
        </p:spPr>
        <p:txBody>
          <a:bodyPr wrap="none">
            <a:spAutoFit/>
          </a:bodyPr>
          <a:lstStyle/>
          <a:p>
            <a:pPr marL="114300" indent="-114300" algn="l">
              <a:defRPr/>
            </a:pPr>
            <a:r>
              <a:rPr lang="en-GB" sz="1600" b="1" dirty="0">
                <a:solidFill>
                  <a:srgbClr val="333399"/>
                </a:solidFill>
                <a:latin typeface="Tahoma" pitchFamily="34" charset="0"/>
              </a:rPr>
              <a:t>Date:</a:t>
            </a:r>
            <a:r>
              <a:rPr lang="en-US" sz="1600" b="1" dirty="0">
                <a:solidFill>
                  <a:srgbClr val="333399"/>
                </a:solidFill>
                <a:latin typeface="Tahoma" pitchFamily="34" charset="0"/>
              </a:rPr>
              <a:t>  26th September 2019     Incident title HIPO 57 (MVI)</a:t>
            </a:r>
          </a:p>
        </p:txBody>
      </p:sp>
    </p:spTree>
    <p:extLst>
      <p:ext uri="{BB962C8B-B14F-4D97-AF65-F5344CB8AC3E}">
        <p14:creationId xmlns:p14="http://schemas.microsoft.com/office/powerpoint/2010/main" val="2256671552"/>
      </p:ext>
    </p:extLst>
  </p:cSld>
  <p:clrMapOvr>
    <a:masterClrMapping/>
  </p:clrMapOvr>
</p:sld>
</file>

<file path=ppt/theme/theme1.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9C4067D375EDA046866D1CFD34BA6725" ma:contentTypeVersion="4" ma:contentTypeDescription="Upload an image." ma:contentTypeScope="" ma:versionID="5568808217e8896a20d35b78a187a54b">
  <xsd:schema xmlns:xsd="http://www.w3.org/2001/XMLSchema" xmlns:xs="http://www.w3.org/2001/XMLSchema" xmlns:p="http://schemas.microsoft.com/office/2006/metadata/properties" xmlns:ns1="http://schemas.microsoft.com/sharepoint/v3" xmlns:ns2="4880E4F8-4B7D-4BDD-91E3-E10D47036ECA" xmlns:ns3="http://schemas.microsoft.com/sharepoint/v3/fields" xmlns:ns4="4880e4f8-4b7d-4bdd-91e3-e10d47036eca" xmlns:ns5="9d51eac6-a7d5-47f5-a119-63d146adb134" targetNamespace="http://schemas.microsoft.com/office/2006/metadata/properties" ma:root="true" ma:fieldsID="95b9b289a8e8f4d106e4c69b136198e4" ns1:_="" ns2:_="" ns3:_="" ns4:_="" ns5:_="">
    <xsd:import namespace="http://schemas.microsoft.com/sharepoint/v3"/>
    <xsd:import namespace="4880E4F8-4B7D-4BDD-91E3-E10D47036ECA"/>
    <xsd:import namespace="http://schemas.microsoft.com/sharepoint/v3/fields"/>
    <xsd:import namespace="4880e4f8-4b7d-4bdd-91e3-e10d47036eca"/>
    <xsd:import namespace="9d51eac6-a7d5-47f5-a119-63d146adb134"/>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Language" minOccurs="0"/>
                <xsd:element ref="ns4:DocId" minOccurs="0"/>
                <xsd:element ref="ns5: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Language" ma:index="27" nillable="true" ma:displayName="Language" ma:default="English 1" ma:format="Dropdown" ma:internalName="Language">
      <xsd:simpleType>
        <xsd:restriction base="dms:Choice">
          <xsd:enumeration value="English"/>
          <xsd:enumeration value="Arabic"/>
          <xsd:enumeration value="Hindi"/>
          <xsd:enumeration value="English 1"/>
          <xsd:enumeration value="English 2"/>
          <xsd:enumeration value="Arabic 1"/>
          <xsd:enumeration value="Arabic 2"/>
          <xsd:enumeration value="Hindi 1"/>
          <xsd:enumeration value="Hindi 2"/>
          <xsd:enumeration value="Malayalam 1"/>
          <xsd:enumeration value="Malayalam 2"/>
        </xsd:restriction>
      </xsd:simpleType>
    </xsd:element>
    <xsd:element name="DocId" ma:index="28" nillable="true" ma:displayName="DocId" ma:list="{9de017a3-70b4-41a0-b3a1-4f7a098545da}" ma:internalName="DocId" ma:showField="ID" ma:web="9d51eac6-a7d5-47f5-a119-63d146adb134">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9d51eac6-a7d5-47f5-a119-63d146adb134" elementFormDefault="qualified">
    <xsd:import namespace="http://schemas.microsoft.com/office/2006/documentManagement/types"/>
    <xsd:import namespace="http://schemas.microsoft.com/office/infopath/2007/PartnerControls"/>
    <xsd:element name="SharedWithUsers" ma:index="2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anguage xmlns="4880e4f8-4b7d-4bdd-91e3-e10d47036eca">English 1</Language>
    <DocId xmlns="4880e4f8-4b7d-4bdd-91e3-e10d47036eca">92317</DocId>
    <ImageCreateDate xmlns="4880E4F8-4B7D-4BDD-91E3-E10D47036ECA" xsi:nil="true"/>
    <wic_System_Copyright xmlns="http://schemas.microsoft.com/sharepoint/v3/fields" xsi:nil="true"/>
  </documentManagement>
</p:properties>
</file>

<file path=customXml/itemProps1.xml><?xml version="1.0" encoding="utf-8"?>
<ds:datastoreItem xmlns:ds="http://schemas.openxmlformats.org/officeDocument/2006/customXml" ds:itemID="{E407EC42-8FB7-4E46-8025-DC2344E83C2A}"/>
</file>

<file path=customXml/itemProps2.xml><?xml version="1.0" encoding="utf-8"?>
<ds:datastoreItem xmlns:ds="http://schemas.openxmlformats.org/officeDocument/2006/customXml" ds:itemID="{00706CD6-DCAC-40DA-83AD-BA07E8352C13}"/>
</file>

<file path=customXml/itemProps3.xml><?xml version="1.0" encoding="utf-8"?>
<ds:datastoreItem xmlns:ds="http://schemas.openxmlformats.org/officeDocument/2006/customXml" ds:itemID="{385AEBF3-0B4B-45C6-B824-6E6D804A26CD}"/>
</file>

<file path=docProps/app.xml><?xml version="1.0" encoding="utf-8"?>
<Properties xmlns="http://schemas.openxmlformats.org/officeDocument/2006/extended-properties" xmlns:vt="http://schemas.openxmlformats.org/officeDocument/2006/docPropsVTypes">
  <Template>Theme1</Template>
  <TotalTime>12</TotalTime>
  <Words>518</Words>
  <Application>Microsoft Office PowerPoint</Application>
  <PresentationFormat>On-screen Show (4:3)</PresentationFormat>
  <Paragraphs>48</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Tahoma</vt:lpstr>
      <vt:lpstr>Times New Roman</vt:lpstr>
      <vt:lpstr>Webdings</vt:lpstr>
      <vt:lpstr>Wingdings</vt:lpstr>
      <vt:lpstr>Theme1</vt:lpstr>
      <vt:lpstr>PowerPoint Presentation</vt:lpstr>
      <vt:lpstr>PowerPoint Presentation</vt:lpstr>
    </vt:vector>
  </TitlesOfParts>
  <Company>Petroleum Development Oman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Morrow, Fulton MSE32</dc:creator>
  <cp:lastModifiedBy>Morrow, Fulton MSE32</cp:lastModifiedBy>
  <cp:revision>3</cp:revision>
  <dcterms:created xsi:type="dcterms:W3CDTF">2019-09-15T03:01:46Z</dcterms:created>
  <dcterms:modified xsi:type="dcterms:W3CDTF">2020-04-12T05:37:17Z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0x0101009148F5A04DDD49CBA7127AADA5FB792B00AADE34325A8B49CDA8BB4DB53328F214009C4067D375EDA046866D1CFD34BA6725</vt:lpwstr>
  </property>
</Properties>
</file>