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4"/>
  </p:notesMasterIdLst>
  <p:sldIdLst>
    <p:sldId id="359" r:id="rId2"/>
    <p:sldId id="360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552" autoAdjust="0"/>
  </p:normalViewPr>
  <p:slideViewPr>
    <p:cSldViewPr>
      <p:cViewPr varScale="1">
        <p:scale>
          <a:sx n="115" d="100"/>
          <a:sy n="115" d="100"/>
        </p:scale>
        <p:origin x="1494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1B4E3-1F76-4E61-B254-1A7031AA599B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D55988-80E2-4333-8473-6782ED1C01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Ensure all dates and titles are input </a:t>
            </a:r>
          </a:p>
          <a:p>
            <a:endParaRPr lang="en-US" dirty="0" smtClean="0"/>
          </a:p>
          <a:p>
            <a:r>
              <a:rPr lang="en-US" dirty="0" smtClean="0"/>
              <a:t>A short description should be provided without mentioning names of contractors or</a:t>
            </a:r>
            <a:r>
              <a:rPr lang="en-US" baseline="0" dirty="0" smtClean="0"/>
              <a:t> individuals.  You should include, what happened, to who (by job title) and what injuries this resulted in.  Nothing more!</a:t>
            </a:r>
          </a:p>
          <a:p>
            <a:endParaRPr lang="en-US" baseline="0" dirty="0" smtClean="0"/>
          </a:p>
          <a:p>
            <a:r>
              <a:rPr lang="en-US" baseline="0" dirty="0" smtClean="0"/>
              <a:t>Four to five bullet points highlighting the main findings from the investigation.  Remember the target audience is the front line staff so this should be written in simple terms in a way that everyone can understand.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strap line should be the main point you want to get across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images should be self explanatory, what went wrong (if you create a reconstruction please ensure you do not put people at risk) and below how it should be done.   </a:t>
            </a:r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138CA7-92E6-41FD-A1B7-5ABDE6F17714}" type="slidenum">
              <a:rPr lang="en-US" smtClean="0"/>
              <a:pPr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354839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defTabSz="924276">
              <a:defRPr/>
            </a:pPr>
            <a:r>
              <a:rPr lang="en-US" dirty="0" smtClean="0"/>
              <a:t>Ensure all dates and titles are input </a:t>
            </a:r>
          </a:p>
          <a:p>
            <a:endParaRPr lang="en-US" dirty="0" smtClean="0">
              <a:solidFill>
                <a:srgbClr val="0033CC"/>
              </a:solidFill>
              <a:latin typeface="Arial" charset="0"/>
              <a:cs typeface="Arial" charset="0"/>
              <a:sym typeface="Wingdings" pitchFamily="2" charset="2"/>
            </a:endParaRPr>
          </a:p>
          <a:p>
            <a:r>
              <a:rPr lang="en-US" dirty="0" smtClean="0">
                <a:solidFill>
                  <a:srgbClr val="0033CC"/>
                </a:solidFill>
                <a:latin typeface="Arial" charset="0"/>
                <a:cs typeface="Arial" charset="0"/>
                <a:sym typeface="Wingdings" pitchFamily="2" charset="2"/>
              </a:rPr>
              <a:t>Make a list of closed questions (only ‘yes’ or ‘no’ as an answer) to ask others if they have the same issues based on the management or HSE-MS failings or shortfalls identified in the investigation. </a:t>
            </a:r>
          </a:p>
          <a:p>
            <a:endParaRPr lang="en-US" dirty="0" smtClean="0">
              <a:solidFill>
                <a:srgbClr val="0033CC"/>
              </a:solidFill>
              <a:latin typeface="Arial" charset="0"/>
              <a:cs typeface="Arial" charset="0"/>
              <a:sym typeface="Wingdings" pitchFamily="2" charset="2"/>
            </a:endParaRPr>
          </a:p>
          <a:p>
            <a:r>
              <a:rPr lang="en-US" dirty="0" smtClean="0">
                <a:solidFill>
                  <a:srgbClr val="0033CC"/>
                </a:solidFill>
                <a:latin typeface="Arial" charset="0"/>
                <a:cs typeface="Arial" charset="0"/>
                <a:sym typeface="Wingdings" pitchFamily="2" charset="2"/>
              </a:rPr>
              <a:t>Imagine you have to audit other companies to see if they could have the same issues.</a:t>
            </a:r>
          </a:p>
          <a:p>
            <a:endParaRPr lang="en-US" dirty="0" smtClean="0">
              <a:solidFill>
                <a:srgbClr val="0033CC"/>
              </a:solidFill>
              <a:latin typeface="Arial" charset="0"/>
              <a:cs typeface="Arial" charset="0"/>
              <a:sym typeface="Wingdings" pitchFamily="2" charset="2"/>
            </a:endParaRPr>
          </a:p>
          <a:p>
            <a:r>
              <a:rPr lang="en-US" dirty="0" smtClean="0">
                <a:solidFill>
                  <a:srgbClr val="0033CC"/>
                </a:solidFill>
                <a:latin typeface="Arial" charset="0"/>
                <a:cs typeface="Arial" charset="0"/>
                <a:sym typeface="Wingdings" pitchFamily="2" charset="2"/>
              </a:rPr>
              <a:t>These questions should start</a:t>
            </a:r>
            <a:r>
              <a:rPr lang="en-US" baseline="0" dirty="0" smtClean="0">
                <a:solidFill>
                  <a:srgbClr val="0033CC"/>
                </a:solidFill>
                <a:latin typeface="Arial" charset="0"/>
                <a:cs typeface="Arial" charset="0"/>
                <a:sym typeface="Wingdings" pitchFamily="2" charset="2"/>
              </a:rPr>
              <a:t> with: Do you ensure…………………?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B2BACC-5893-4478-93DA-688A131F8366}" type="slidenum">
              <a:rPr lang="en-US" smtClean="0"/>
              <a:pPr/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87899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- Not to be shared outside of PDO/PDO contractors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15B704AD-0DEC-4276-A217-14915B9EB7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507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077200" cy="6858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- Not to be shared outside of PDO/PDO contractors 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1A920DC4-FE34-4663-8FB7-16362F8E3E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75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- Not to be shared outside of PDO/PDO contractors 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085B925-3865-4333-AFCB-ABF9FE11EB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504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- Not to be shared outside of PDO/PDO contractors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F1380D9-E0BB-484F-BE96-17EE036076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304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Confidential - Not to be shared outside of PDO/PDO contractors 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7C482-6A57-4477-ABB6-025DC609A7C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1438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/>
              <a:t>Confidential - Not to be shared outside of PDO/PDO contractors 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0281B74-92C0-4899-8AEC-B63DF05B82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762000" y="228600"/>
            <a:ext cx="74676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i="1" kern="0" dirty="0">
                <a:solidFill>
                  <a:srgbClr val="CCCCFF"/>
                </a:solidFill>
                <a:latin typeface="Arial"/>
                <a:ea typeface="+mj-ea"/>
                <a:cs typeface="Arial"/>
              </a:rPr>
              <a:t>Main contractor name – LTI# - Date of incident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32" name="Content Placeholder 3" descr="PPT option1.jpg"/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13" y="0"/>
            <a:ext cx="9155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45531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9377" y="805928"/>
            <a:ext cx="5502500" cy="486287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14300" indent="-114300">
              <a:defRPr/>
            </a:pPr>
            <a:r>
              <a:rPr lang="en-GB" sz="1600" b="1" dirty="0" smtClean="0">
                <a:solidFill>
                  <a:srgbClr val="333399"/>
                </a:solidFill>
                <a:latin typeface="Tahoma" pitchFamily="34" charset="0"/>
              </a:rPr>
              <a:t>Date:</a:t>
            </a:r>
            <a:r>
              <a:rPr lang="en-US" sz="1600" b="1" dirty="0" smtClean="0">
                <a:solidFill>
                  <a:srgbClr val="333399"/>
                </a:solidFill>
                <a:latin typeface="Tahoma" pitchFamily="34" charset="0"/>
              </a:rPr>
              <a:t> 19</a:t>
            </a:r>
            <a:r>
              <a:rPr lang="en-US" sz="1600" b="1" baseline="30000" dirty="0" smtClean="0">
                <a:solidFill>
                  <a:srgbClr val="333399"/>
                </a:solidFill>
                <a:latin typeface="Tahoma" pitchFamily="34" charset="0"/>
              </a:rPr>
              <a:t>th</a:t>
            </a:r>
            <a:r>
              <a:rPr lang="en-US" sz="1600" b="1" dirty="0" smtClean="0">
                <a:solidFill>
                  <a:srgbClr val="333399"/>
                </a:solidFill>
                <a:latin typeface="Tahoma" pitchFamily="34" charset="0"/>
              </a:rPr>
              <a:t> July2019 Incident: LTI#13 </a:t>
            </a:r>
            <a:endParaRPr lang="en-US" sz="1600" b="1" dirty="0">
              <a:solidFill>
                <a:srgbClr val="333399"/>
              </a:solidFill>
              <a:latin typeface="Tahoma" pitchFamily="34" charset="0"/>
            </a:endParaRPr>
          </a:p>
          <a:p>
            <a:pPr marL="114300" indent="-114300" algn="just">
              <a:defRPr/>
            </a:pPr>
            <a:r>
              <a:rPr lang="en-US" sz="1200" b="1" dirty="0" smtClean="0">
                <a:solidFill>
                  <a:srgbClr val="333399"/>
                </a:solidFill>
                <a:latin typeface="Tahoma" pitchFamily="34" charset="0"/>
              </a:rPr>
              <a:t>     </a:t>
            </a:r>
            <a:endParaRPr lang="en-US" sz="1300" b="1" dirty="0">
              <a:solidFill>
                <a:srgbClr val="FF0000"/>
              </a:solidFill>
              <a:latin typeface="Tahoma" pitchFamily="34" charset="0"/>
            </a:endParaRPr>
          </a:p>
          <a:p>
            <a:pPr marL="114300" indent="-114300" algn="just">
              <a:defRPr/>
            </a:pPr>
            <a:r>
              <a:rPr lang="en-US" sz="1600" b="1" dirty="0">
                <a:solidFill>
                  <a:srgbClr val="FF0000"/>
                </a:solidFill>
                <a:latin typeface="Tahoma" pitchFamily="34" charset="0"/>
              </a:rPr>
              <a:t>What happened?</a:t>
            </a:r>
            <a:endParaRPr lang="en-US" sz="1600" dirty="0">
              <a:solidFill>
                <a:srgbClr val="FF0000"/>
              </a:solidFill>
              <a:latin typeface="Tahoma" pitchFamily="34" charset="0"/>
            </a:endParaRPr>
          </a:p>
          <a:p>
            <a:pPr eaLnBrk="1" hangingPunct="1">
              <a:defRPr/>
            </a:pPr>
            <a:r>
              <a:rPr lang="en-US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While transporting a man lift onto a lowboy, </a:t>
            </a:r>
            <a:r>
              <a:rPr lang="en-US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the driver 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observed that the truck </a:t>
            </a:r>
            <a:r>
              <a:rPr lang="en-US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was dragging and 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there was clutch/brake smell. </a:t>
            </a:r>
            <a:r>
              <a:rPr lang="en-US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He stopped 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the </a:t>
            </a:r>
            <a:r>
              <a:rPr lang="en-US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vehicle </a:t>
            </a:r>
            <a:r>
              <a:rPr lang="en-US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and proceeded to 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check the condition of truck and trailer. Whilst </a:t>
            </a:r>
            <a:r>
              <a:rPr lang="en-US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checking around 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the </a:t>
            </a:r>
            <a:r>
              <a:rPr lang="en-US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vehicle, at 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the rear right side, the last right tire burst and caught fire. Driver felt some debris on his face and his left eye. He attempted to put out the fire </a:t>
            </a:r>
            <a:r>
              <a:rPr lang="en-US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using 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fire extinguishers, without success, fire were not controlled resulting in damage in the low bed trailer tires and in the </a:t>
            </a:r>
            <a:r>
              <a:rPr lang="en-US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man 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lift </a:t>
            </a:r>
            <a:r>
              <a:rPr lang="en-US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unit. 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ROP arrived at scene and immediately contact the fire brigade at </a:t>
            </a:r>
            <a:r>
              <a:rPr lang="en-US" sz="1400" dirty="0" err="1">
                <a:solidFill>
                  <a:srgbClr val="000000"/>
                </a:solidFill>
                <a:latin typeface="Calibri" panose="020F0502020204030204" pitchFamily="34" charset="0"/>
              </a:rPr>
              <a:t>Qarn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alibri" panose="020F0502020204030204" pitchFamily="34" charset="0"/>
              </a:rPr>
              <a:t>Alam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 and extinguished the fire</a:t>
            </a:r>
            <a:r>
              <a:rPr lang="en-US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. The 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driver was taken to </a:t>
            </a:r>
            <a:r>
              <a:rPr lang="en-US" sz="1400" dirty="0" err="1">
                <a:solidFill>
                  <a:srgbClr val="000000"/>
                </a:solidFill>
                <a:latin typeface="Calibri" panose="020F0502020204030204" pitchFamily="34" charset="0"/>
              </a:rPr>
              <a:t>Ghaba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Clinic, initial 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treatment </a:t>
            </a:r>
            <a:r>
              <a:rPr lang="en-US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was washing 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his left eye with </a:t>
            </a:r>
            <a:r>
              <a:rPr lang="en-US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solution. He 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was referred to </a:t>
            </a:r>
            <a:r>
              <a:rPr lang="en-US" sz="1400" dirty="0" err="1">
                <a:solidFill>
                  <a:srgbClr val="000000"/>
                </a:solidFill>
                <a:latin typeface="Calibri" panose="020F0502020204030204" pitchFamily="34" charset="0"/>
              </a:rPr>
              <a:t>Nizwa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 hospital for further evaluation. </a:t>
            </a:r>
          </a:p>
          <a:p>
            <a:pPr marL="342900" indent="-342900" eaLnBrk="1" hangingPunct="1">
              <a:defRPr/>
            </a:pPr>
            <a:endParaRPr lang="en-US" sz="600" dirty="0">
              <a:solidFill>
                <a:srgbClr val="000000"/>
              </a:solidFill>
              <a:latin typeface="Arial" charset="0"/>
            </a:endParaRPr>
          </a:p>
          <a:p>
            <a:pPr marL="114300" indent="-114300" algn="just">
              <a:defRPr/>
            </a:pPr>
            <a:r>
              <a:rPr lang="en-US" sz="1600" b="1" dirty="0">
                <a:solidFill>
                  <a:srgbClr val="333399"/>
                </a:solidFill>
                <a:latin typeface="Tahoma" pitchFamily="34" charset="0"/>
              </a:rPr>
              <a:t>Your learning from this incident..</a:t>
            </a:r>
          </a:p>
          <a:p>
            <a:pPr marL="114300" indent="-114300" algn="just">
              <a:defRPr/>
            </a:pPr>
            <a:endParaRPr lang="en-US" sz="600" dirty="0">
              <a:solidFill>
                <a:srgbClr val="000000"/>
              </a:solidFill>
              <a:latin typeface="Arial" charset="0"/>
            </a:endParaRPr>
          </a:p>
          <a:p>
            <a:pPr marL="171450" indent="-171450" eaLnBrk="1" hangingPunct="1">
              <a:buFont typeface="Arial" panose="020B0604020202020204" pitchFamily="34" charset="0"/>
              <a:buChar char="•"/>
              <a:defRPr/>
            </a:pPr>
            <a:r>
              <a:rPr lang="en-US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Safety 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glasses must be worn whilst  inspecting the vehicle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Always ensure the pre-post inspection checklist is perform properly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Heavy Vehicle Brake air test must be always conducted prior to start a journey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  <a:defRPr/>
            </a:pPr>
            <a:r>
              <a:rPr lang="en-US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Don’t attempt to fight 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a fire if it is </a:t>
            </a:r>
            <a:r>
              <a:rPr lang="en-US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unsafe 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to do </a:t>
            </a:r>
            <a:r>
              <a:rPr lang="en-US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so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  <a:defRPr/>
            </a:pPr>
            <a:r>
              <a:rPr lang="en-US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Ensure 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you call PDO emergency services on 5555 for any </a:t>
            </a:r>
            <a:r>
              <a:rPr lang="en-US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emergency</a:t>
            </a: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5838825" y="1219200"/>
            <a:ext cx="1676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sz="6000">
              <a:solidFill>
                <a:srgbClr val="FF0000"/>
              </a:solidFill>
              <a:sym typeface="Webdings" pitchFamily="18" charset="2"/>
            </a:endParaRPr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1219200" y="0"/>
            <a:ext cx="70564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3600" b="1" dirty="0">
                <a:latin typeface="+mj-lt"/>
              </a:rPr>
              <a:t>PDO Second Alert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62600" y="1080649"/>
            <a:ext cx="3330456" cy="227631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72900" y="2658086"/>
            <a:ext cx="469433" cy="67671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96000" y="3603947"/>
            <a:ext cx="2456769" cy="2873054"/>
          </a:xfrm>
          <a:prstGeom prst="rect">
            <a:avLst/>
          </a:prstGeom>
        </p:spPr>
      </p:pic>
      <p:sp>
        <p:nvSpPr>
          <p:cNvPr id="17" name="Freeform 132"/>
          <p:cNvSpPr>
            <a:spLocks/>
          </p:cNvSpPr>
          <p:nvPr/>
        </p:nvSpPr>
        <p:spPr bwMode="auto">
          <a:xfrm>
            <a:off x="8147852" y="5870549"/>
            <a:ext cx="343501" cy="377851"/>
          </a:xfrm>
          <a:custGeom>
            <a:avLst/>
            <a:gdLst>
              <a:gd name="T0" fmla="*/ 0 w 1336"/>
              <a:gd name="T1" fmla="*/ 2147483647 h 888"/>
              <a:gd name="T2" fmla="*/ 2147483647 w 1336"/>
              <a:gd name="T3" fmla="*/ 2147483647 h 888"/>
              <a:gd name="T4" fmla="*/ 2147483647 w 1336"/>
              <a:gd name="T5" fmla="*/ 0 h 888"/>
              <a:gd name="T6" fmla="*/ 0 60000 65536"/>
              <a:gd name="T7" fmla="*/ 0 60000 65536"/>
              <a:gd name="T8" fmla="*/ 0 60000 65536"/>
              <a:gd name="T9" fmla="*/ 0 w 1336"/>
              <a:gd name="T10" fmla="*/ 0 h 888"/>
              <a:gd name="T11" fmla="*/ 1336 w 1336"/>
              <a:gd name="T12" fmla="*/ 888 h 8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36" h="888">
                <a:moveTo>
                  <a:pt x="0" y="600"/>
                </a:moveTo>
                <a:lnTo>
                  <a:pt x="312" y="888"/>
                </a:lnTo>
                <a:lnTo>
                  <a:pt x="1336" y="0"/>
                </a:lnTo>
              </a:path>
            </a:pathLst>
          </a:custGeom>
          <a:noFill/>
          <a:ln w="133350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Box 16"/>
          <p:cNvSpPr txBox="1">
            <a:spLocks noChangeArrowheads="1"/>
          </p:cNvSpPr>
          <p:nvPr/>
        </p:nvSpPr>
        <p:spPr bwMode="auto">
          <a:xfrm>
            <a:off x="332076" y="5671457"/>
            <a:ext cx="5000126" cy="5847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Always wear your PPE when inspecting the vehicle</a:t>
            </a:r>
            <a:endParaRPr lang="en-US" sz="1600" b="1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64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323850" y="1125538"/>
            <a:ext cx="8351838" cy="44935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  <a:defRPr/>
            </a:pPr>
            <a:endParaRPr lang="en-US" sz="600" dirty="0">
              <a:solidFill>
                <a:srgbClr val="000000"/>
              </a:solidFill>
              <a:latin typeface="Arial" charset="0"/>
            </a:endParaRPr>
          </a:p>
          <a:p>
            <a:pPr marL="173038" indent="-173038" eaLnBrk="1" hangingPunct="1">
              <a:defRPr/>
            </a:pPr>
            <a:endParaRPr lang="en-US" sz="600" dirty="0">
              <a:solidFill>
                <a:srgbClr val="000000"/>
              </a:solidFill>
              <a:latin typeface="Arial" charset="0"/>
            </a:endParaRPr>
          </a:p>
          <a:p>
            <a:pPr marL="342900" indent="-342900" eaLnBrk="1" hangingPunct="1">
              <a:defRPr/>
            </a:pPr>
            <a:r>
              <a:rPr lang="en-US" sz="1600" b="1" dirty="0">
                <a:solidFill>
                  <a:srgbClr val="FF0000"/>
                </a:solidFill>
                <a:latin typeface="Tahoma" pitchFamily="34" charset="0"/>
              </a:rPr>
              <a:t>As a learning from this incident and ensure continual improvement all contract</a:t>
            </a:r>
          </a:p>
          <a:p>
            <a:pPr marL="342900" indent="-342900" eaLnBrk="1" hangingPunct="1">
              <a:defRPr/>
            </a:pPr>
            <a:r>
              <a:rPr lang="en-US" sz="1600" b="1" dirty="0">
                <a:solidFill>
                  <a:srgbClr val="FF0000"/>
                </a:solidFill>
                <a:latin typeface="Tahoma" pitchFamily="34" charset="0"/>
              </a:rPr>
              <a:t>managers must review their HSE HEMP against the questions asked below        </a:t>
            </a:r>
          </a:p>
          <a:p>
            <a:pPr marL="342900" indent="-342900" eaLnBrk="1" hangingPunct="1">
              <a:defRPr/>
            </a:pPr>
            <a:endParaRPr lang="en-US" sz="1600" b="1" dirty="0">
              <a:solidFill>
                <a:srgbClr val="FF0000"/>
              </a:solidFill>
              <a:latin typeface="Tahoma" pitchFamily="34" charset="0"/>
            </a:endParaRPr>
          </a:p>
          <a:p>
            <a:pPr marL="342900" indent="-342900" eaLnBrk="1" hangingPunct="1">
              <a:defRPr/>
            </a:pPr>
            <a:r>
              <a:rPr lang="en-US" sz="1600" b="1" dirty="0">
                <a:solidFill>
                  <a:srgbClr val="0000FF"/>
                </a:solidFill>
                <a:latin typeface="Tahoma" pitchFamily="34" charset="0"/>
              </a:rPr>
              <a:t>Confirm the following:</a:t>
            </a:r>
            <a:endParaRPr lang="en-US" sz="1600" dirty="0">
              <a:solidFill>
                <a:srgbClr val="0000FF"/>
              </a:solidFill>
              <a:latin typeface="Tahoma" pitchFamily="34" charset="0"/>
            </a:endParaRPr>
          </a:p>
          <a:p>
            <a:pPr marL="342900" indent="-342900" eaLnBrk="1" hangingPunct="1"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600" dirty="0" smtClean="0">
                <a:solidFill>
                  <a:srgbClr val="0033CC"/>
                </a:solidFill>
                <a:latin typeface="+mj-lt"/>
                <a:sym typeface="Wingdings" pitchFamily="2" charset="2"/>
              </a:rPr>
              <a:t>Do you ensure </a:t>
            </a:r>
            <a:r>
              <a:rPr lang="en-US" sz="1600" dirty="0" smtClean="0">
                <a:solidFill>
                  <a:srgbClr val="0033CC"/>
                </a:solidFill>
                <a:latin typeface="+mj-lt"/>
                <a:sym typeface="Wingdings" pitchFamily="2" charset="2"/>
              </a:rPr>
              <a:t>heavy vehicle Pre-trip inspection checklist covers the requirement to do full air brakes check before trip starts?</a:t>
            </a:r>
            <a:endParaRPr lang="en-US" sz="1600" dirty="0">
              <a:solidFill>
                <a:srgbClr val="0033CC"/>
              </a:solidFill>
              <a:latin typeface="+mj-lt"/>
              <a:sym typeface="Wingdings" pitchFamily="2" charset="2"/>
            </a:endParaRP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600" dirty="0" smtClean="0">
                <a:solidFill>
                  <a:srgbClr val="0033CC"/>
                </a:solidFill>
                <a:latin typeface="+mj-lt"/>
                <a:sym typeface="Wingdings" pitchFamily="2" charset="2"/>
              </a:rPr>
              <a:t>Do you ensure that your competency requirements for heavy vehicles’ drivers covers the skill to perform a full air brakes daily checks? </a:t>
            </a:r>
            <a:endParaRPr lang="en-US" sz="1600" dirty="0">
              <a:solidFill>
                <a:srgbClr val="0033CC"/>
              </a:solidFill>
              <a:latin typeface="+mj-lt"/>
              <a:sym typeface="Wingdings" pitchFamily="2" charset="2"/>
            </a:endParaRP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600" dirty="0" smtClean="0">
                <a:solidFill>
                  <a:srgbClr val="0033CC"/>
                </a:solidFill>
                <a:latin typeface="+mj-lt"/>
                <a:sym typeface="Wingdings" pitchFamily="2" charset="2"/>
              </a:rPr>
              <a:t>Do you ensure that your transportation vendors/contractors audit assess the level of quality of their Preventive Maintenance? 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600" dirty="0" smtClean="0">
                <a:solidFill>
                  <a:srgbClr val="0033CC"/>
                </a:solidFill>
                <a:latin typeface="+mj-lt"/>
                <a:sym typeface="Wingdings" pitchFamily="2" charset="2"/>
              </a:rPr>
              <a:t>Do </a:t>
            </a:r>
            <a:r>
              <a:rPr lang="en-US" sz="1600" dirty="0" smtClean="0">
                <a:solidFill>
                  <a:srgbClr val="0033CC"/>
                </a:solidFill>
                <a:latin typeface="+mj-lt"/>
                <a:sym typeface="Wingdings" pitchFamily="2" charset="2"/>
              </a:rPr>
              <a:t>ensure that emergency </a:t>
            </a:r>
            <a:r>
              <a:rPr lang="en-US" sz="1600" dirty="0" smtClean="0">
                <a:solidFill>
                  <a:srgbClr val="0033CC"/>
                </a:solidFill>
                <a:latin typeface="+mj-lt"/>
                <a:sym typeface="Wingdings" pitchFamily="2" charset="2"/>
              </a:rPr>
              <a:t>drill </a:t>
            </a:r>
            <a:r>
              <a:rPr lang="en-US" sz="1600" dirty="0">
                <a:solidFill>
                  <a:srgbClr val="0033CC"/>
                </a:solidFill>
                <a:latin typeface="+mj-lt"/>
                <a:sym typeface="Wingdings" pitchFamily="2" charset="2"/>
              </a:rPr>
              <a:t>scenarios </a:t>
            </a:r>
            <a:r>
              <a:rPr lang="en-US" sz="1600" dirty="0" smtClean="0">
                <a:solidFill>
                  <a:srgbClr val="0033CC"/>
                </a:solidFill>
                <a:latin typeface="+mj-lt"/>
                <a:sym typeface="Wingdings" pitchFamily="2" charset="2"/>
              </a:rPr>
              <a:t>are conducted with drivers </a:t>
            </a:r>
            <a:r>
              <a:rPr lang="en-US" sz="1600" dirty="0">
                <a:solidFill>
                  <a:srgbClr val="0033CC"/>
                </a:solidFill>
                <a:latin typeface="+mj-lt"/>
                <a:sym typeface="Wingdings" pitchFamily="2" charset="2"/>
              </a:rPr>
              <a:t>to ensure they understand what to </a:t>
            </a:r>
            <a:r>
              <a:rPr lang="en-US" sz="1600" dirty="0">
                <a:solidFill>
                  <a:srgbClr val="0033CC"/>
                </a:solidFill>
                <a:latin typeface="+mj-lt"/>
              </a:rPr>
              <a:t>do in a vehicle fault or in emergency </a:t>
            </a:r>
            <a:r>
              <a:rPr lang="en-US" sz="1600" dirty="0" smtClean="0">
                <a:solidFill>
                  <a:srgbClr val="0033CC"/>
                </a:solidFill>
                <a:latin typeface="+mj-lt"/>
              </a:rPr>
              <a:t>situation</a:t>
            </a:r>
            <a:r>
              <a:rPr lang="en-GB" sz="1600" dirty="0" smtClean="0">
                <a:solidFill>
                  <a:srgbClr val="0033CC"/>
                </a:solidFill>
                <a:latin typeface="+mj-lt"/>
              </a:rPr>
              <a:t>?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GB" sz="1600" dirty="0">
                <a:solidFill>
                  <a:srgbClr val="0033CC"/>
                </a:solidFill>
                <a:latin typeface="+mj-lt"/>
              </a:rPr>
              <a:t>Do you ensure that your preventive maintenance system defines a clear procedure for different maintenance levels intervals, the components to be checked, and criteria for acceptance/non-acceptance of these components </a:t>
            </a:r>
            <a:endParaRPr lang="en-US" sz="1600" dirty="0">
              <a:solidFill>
                <a:srgbClr val="0033CC"/>
              </a:solidFill>
              <a:latin typeface="+mj-lt"/>
              <a:sym typeface="Wingdings" pitchFamily="2" charset="2"/>
            </a:endParaRPr>
          </a:p>
          <a:p>
            <a:pPr marL="342900" indent="-342900" eaLnBrk="1" hangingPunct="1">
              <a:defRPr/>
            </a:pPr>
            <a:endParaRPr lang="en-US" sz="1000" i="1" dirty="0" smtClean="0">
              <a:solidFill>
                <a:srgbClr val="0033CC"/>
              </a:solidFill>
              <a:latin typeface="+mj-lt"/>
              <a:sym typeface="Wingdings" pitchFamily="2" charset="2"/>
            </a:endParaRPr>
          </a:p>
          <a:p>
            <a:pPr marL="342900" indent="-342900" eaLnBrk="1" hangingPunct="1">
              <a:defRPr/>
            </a:pPr>
            <a:r>
              <a:rPr lang="en-US" sz="1000" i="1" dirty="0" smtClean="0">
                <a:solidFill>
                  <a:srgbClr val="0033CC"/>
                </a:solidFill>
                <a:latin typeface="+mj-lt"/>
                <a:sym typeface="Wingdings" pitchFamily="2" charset="2"/>
              </a:rPr>
              <a:t>* If the answer is NO to any of the above questions please ensure you take action to correct this finding. </a:t>
            </a:r>
            <a:endParaRPr lang="en-US" sz="1000" i="1" dirty="0">
              <a:solidFill>
                <a:srgbClr val="0033CC"/>
              </a:solidFill>
              <a:latin typeface="+mj-lt"/>
              <a:sym typeface="Wingdings" pitchFamily="2" charset="2"/>
            </a:endParaRPr>
          </a:p>
        </p:txBody>
      </p:sp>
      <p:grpSp>
        <p:nvGrpSpPr>
          <p:cNvPr id="27651" name="Group 9"/>
          <p:cNvGrpSpPr>
            <a:grpSpLocks/>
          </p:cNvGrpSpPr>
          <p:nvPr/>
        </p:nvGrpSpPr>
        <p:grpSpPr bwMode="auto">
          <a:xfrm>
            <a:off x="12700" y="-228600"/>
            <a:ext cx="8920163" cy="990600"/>
            <a:chOff x="9" y="-144"/>
            <a:chExt cx="6087" cy="624"/>
          </a:xfrm>
        </p:grpSpPr>
        <p:sp>
          <p:nvSpPr>
            <p:cNvPr id="27654" name="Rectangle 8"/>
            <p:cNvSpPr>
              <a:spLocks noChangeArrowheads="1"/>
            </p:cNvSpPr>
            <p:nvPr/>
          </p:nvSpPr>
          <p:spPr bwMode="auto">
            <a:xfrm>
              <a:off x="288" y="144"/>
              <a:ext cx="5184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GB" sz="20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7414" name="Text Box 12"/>
            <p:cNvSpPr txBox="1">
              <a:spLocks noChangeArrowheads="1"/>
            </p:cNvSpPr>
            <p:nvPr/>
          </p:nvSpPr>
          <p:spPr bwMode="auto">
            <a:xfrm>
              <a:off x="676" y="0"/>
              <a:ext cx="4815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GB" sz="3600" b="1" dirty="0">
                  <a:latin typeface="+mj-lt"/>
                </a:rPr>
                <a:t>Management self audit </a:t>
              </a:r>
            </a:p>
          </p:txBody>
        </p:sp>
        <p:sp>
          <p:nvSpPr>
            <p:cNvPr id="27656" name="Text Box 13"/>
            <p:cNvSpPr txBox="1">
              <a:spLocks noChangeArrowheads="1"/>
            </p:cNvSpPr>
            <p:nvPr/>
          </p:nvSpPr>
          <p:spPr bwMode="auto">
            <a:xfrm>
              <a:off x="9" y="0"/>
              <a:ext cx="1144" cy="17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10000"/>
                </a:spcBef>
              </a:pPr>
              <a:endParaRPr lang="en-GB" sz="1200" b="1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7657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5448" y="-144"/>
              <a:ext cx="648" cy="576"/>
            </a:xfrm>
            <a:prstGeom prst="rect">
              <a:avLst/>
            </a:prstGeom>
          </p:spPr>
          <p:txBody>
            <a:bodyPr spcFirstLastPara="1" wrap="none" fromWordArt="1">
              <a:prstTxWarp prst="textArchDown">
                <a:avLst>
                  <a:gd name="adj" fmla="val 0"/>
                </a:avLst>
              </a:prstTxWarp>
            </a:bodyPr>
            <a:lstStyle/>
            <a:p>
              <a:pPr algn="ctr"/>
              <a:endPara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</p:grpSp>
      <p:sp>
        <p:nvSpPr>
          <p:cNvPr id="27653" name="Rectangle 8"/>
          <p:cNvSpPr>
            <a:spLocks noChangeArrowheads="1"/>
          </p:cNvSpPr>
          <p:nvPr/>
        </p:nvSpPr>
        <p:spPr bwMode="auto">
          <a:xfrm>
            <a:off x="47461" y="813123"/>
            <a:ext cx="411683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114300" indent="-114300">
              <a:defRPr/>
            </a:pPr>
            <a:r>
              <a:rPr lang="en-GB" sz="1600" b="1" dirty="0">
                <a:solidFill>
                  <a:srgbClr val="333399"/>
                </a:solidFill>
                <a:latin typeface="Tahoma" pitchFamily="34" charset="0"/>
              </a:rPr>
              <a:t>Date:</a:t>
            </a:r>
            <a:r>
              <a:rPr lang="en-US" sz="1600" b="1" dirty="0">
                <a:solidFill>
                  <a:srgbClr val="333399"/>
                </a:solidFill>
                <a:latin typeface="Tahoma" pitchFamily="34" charset="0"/>
              </a:rPr>
              <a:t> 19</a:t>
            </a:r>
            <a:r>
              <a:rPr lang="en-US" sz="1600" b="1" baseline="30000" dirty="0">
                <a:solidFill>
                  <a:srgbClr val="333399"/>
                </a:solidFill>
                <a:latin typeface="Tahoma" pitchFamily="34" charset="0"/>
              </a:rPr>
              <a:t>th</a:t>
            </a:r>
            <a:r>
              <a:rPr lang="en-US" sz="1600" b="1" dirty="0">
                <a:solidFill>
                  <a:srgbClr val="333399"/>
                </a:solidFill>
                <a:latin typeface="Tahoma" pitchFamily="34" charset="0"/>
              </a:rPr>
              <a:t> July2019 Incident: LTI#13 </a:t>
            </a:r>
            <a:endParaRPr lang="en-US" sz="1600" b="1" dirty="0">
              <a:solidFill>
                <a:srgbClr val="333399"/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0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9C4067D375EDA046866D1CFD34BA6725" ma:contentTypeVersion="4" ma:contentTypeDescription="Upload an image." ma:contentTypeScope="" ma:versionID="5568808217e8896a20d35b78a187a54b">
  <xsd:schema xmlns:xsd="http://www.w3.org/2001/XMLSchema" xmlns:xs="http://www.w3.org/2001/XMLSchema" xmlns:p="http://schemas.microsoft.com/office/2006/metadata/properties" xmlns:ns1="http://schemas.microsoft.com/sharepoint/v3" xmlns:ns2="4880E4F8-4B7D-4BDD-91E3-E10D47036ECA" xmlns:ns3="http://schemas.microsoft.com/sharepoint/v3/fields" xmlns:ns4="4880e4f8-4b7d-4bdd-91e3-e10d47036eca" xmlns:ns5="9d51eac6-a7d5-47f5-a119-63d146adb134" targetNamespace="http://schemas.microsoft.com/office/2006/metadata/properties" ma:root="true" ma:fieldsID="95b9b289a8e8f4d106e4c69b136198e4" ns1:_="" ns2:_="" ns3:_="" ns4:_="" ns5:_="">
    <xsd:import namespace="http://schemas.microsoft.com/sharepoint/v3"/>
    <xsd:import namespace="4880E4F8-4B7D-4BDD-91E3-E10D47036ECA"/>
    <xsd:import namespace="http://schemas.microsoft.com/sharepoint/v3/fields"/>
    <xsd:import namespace="4880e4f8-4b7d-4bdd-91e3-e10d47036eca"/>
    <xsd:import namespace="9d51eac6-a7d5-47f5-a119-63d146adb134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Language" minOccurs="0"/>
                <xsd:element ref="ns4:DocId" minOccurs="0"/>
                <xsd:element ref="ns5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Language" ma:index="27" nillable="true" ma:displayName="Language" ma:default="English 1" ma:format="Dropdown" ma:internalName="Language">
      <xsd:simpleType>
        <xsd:restriction base="dms:Choice">
          <xsd:enumeration value="English"/>
          <xsd:enumeration value="Arabic"/>
          <xsd:enumeration value="Hindi"/>
          <xsd:enumeration value="English 1"/>
          <xsd:enumeration value="English 2"/>
          <xsd:enumeration value="Arabic 1"/>
          <xsd:enumeration value="Arabic 2"/>
          <xsd:enumeration value="Hindi 1"/>
          <xsd:enumeration value="Hindi 2"/>
          <xsd:enumeration value="Malayalam 1"/>
          <xsd:enumeration value="Malayalam 2"/>
        </xsd:restriction>
      </xsd:simpleType>
    </xsd:element>
    <xsd:element name="DocId" ma:index="28" nillable="true" ma:displayName="DocId" ma:list="{9de017a3-70b4-41a0-b3a1-4f7a098545da}" ma:internalName="DocId" ma:showField="ID" ma:web="9d51eac6-a7d5-47f5-a119-63d146adb134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51eac6-a7d5-47f5-a119-63d146adb134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4880e4f8-4b7d-4bdd-91e3-e10d47036eca">English 1</Language>
    <DocId xmlns="4880e4f8-4b7d-4bdd-91e3-e10d47036eca">92318</DocId>
    <ImageCreateDate xmlns="4880E4F8-4B7D-4BDD-91E3-E10D47036ECA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23CCF6E0-5F23-4775-8285-336B4DA7909B}"/>
</file>

<file path=customXml/itemProps2.xml><?xml version="1.0" encoding="utf-8"?>
<ds:datastoreItem xmlns:ds="http://schemas.openxmlformats.org/officeDocument/2006/customXml" ds:itemID="{64ECE049-5E53-40B4-8BF6-B221F3FD1766}"/>
</file>

<file path=customXml/itemProps3.xml><?xml version="1.0" encoding="utf-8"?>
<ds:datastoreItem xmlns:ds="http://schemas.openxmlformats.org/officeDocument/2006/customXml" ds:itemID="{7C321E02-1EB5-4C76-AFE5-181731BB590F}"/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622</Words>
  <Application>Microsoft Office PowerPoint</Application>
  <PresentationFormat>On-screen Show (4:3)</PresentationFormat>
  <Paragraphs>48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Tahoma</vt:lpstr>
      <vt:lpstr>Times New Roman</vt:lpstr>
      <vt:lpstr>Webdings</vt:lpstr>
      <vt:lpstr>Wingdings</vt:lpstr>
      <vt:lpstr>1_Default Design</vt:lpstr>
      <vt:lpstr>PowerPoint Presentation</vt:lpstr>
      <vt:lpstr>PowerPoint Presentation</vt:lpstr>
    </vt:vector>
  </TitlesOfParts>
  <Company>PDO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MU61323</dc:creator>
  <cp:lastModifiedBy>Morrow, Fulton MSE32</cp:lastModifiedBy>
  <cp:revision>76</cp:revision>
  <dcterms:created xsi:type="dcterms:W3CDTF">2016-03-28T05:48:29Z</dcterms:created>
  <dcterms:modified xsi:type="dcterms:W3CDTF">2019-10-23T02:39:11Z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0x0101009148F5A04DDD49CBA7127AADA5FB792B00AADE34325A8B49CDA8BB4DB53328F214009C4067D375EDA046866D1CFD34BA6725</vt:lpwstr>
  </property>
</Properties>
</file>