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59" r:id="rId2"/>
    <p:sldId id="36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552" autoAdjust="0"/>
  </p:normalViewPr>
  <p:slideViewPr>
    <p:cSldViewPr>
      <p:cViewPr varScale="1">
        <p:scale>
          <a:sx n="96" d="100"/>
          <a:sy n="96" d="100"/>
        </p:scale>
        <p:origin x="82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4/12/2020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721194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2758440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55207" y="711730"/>
            <a:ext cx="5293080" cy="5539978"/>
          </a:xfrm>
          <a:prstGeom prst="rect">
            <a:avLst/>
          </a:prstGeom>
          <a:noFill/>
          <a:ln w="19050">
            <a:noFill/>
            <a:miter lim="800000"/>
            <a:headEnd/>
            <a:tailEnd/>
          </a:ln>
        </p:spPr>
        <p:txBody>
          <a:bodyPr wrap="square">
            <a:spAutoFit/>
          </a:bodyPr>
          <a:lstStyle/>
          <a:p>
            <a:pPr marL="114300" indent="-114300">
              <a:defRPr/>
            </a:pP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Date</a:t>
            </a:r>
            <a:r>
              <a:rPr lang="en-GB"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 1</a:t>
            </a:r>
            <a:r>
              <a:rPr lang="en-GB" sz="1600" b="1" baseline="30000" dirty="0" smtClean="0">
                <a:solidFill>
                  <a:srgbClr val="333399"/>
                </a:solidFill>
                <a:latin typeface="Tahoma" panose="020B0604030504040204" pitchFamily="34" charset="0"/>
                <a:ea typeface="Tahoma" panose="020B0604030504040204" pitchFamily="34" charset="0"/>
                <a:cs typeface="Tahoma" panose="020B0604030504040204" pitchFamily="34" charset="0"/>
              </a:rPr>
              <a:t>st</a:t>
            </a:r>
            <a:r>
              <a:rPr lang="en-GB"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 July 2019</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  </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Incident title: </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Commuting </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fatality</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endParaRPr lang="en-US" sz="1050" dirty="0">
              <a:solidFill>
                <a:srgbClr val="000000"/>
              </a:solidFill>
              <a:latin typeface="Arial" pitchFamily="34" charset="0"/>
            </a:endParaRPr>
          </a:p>
          <a:p>
            <a:pPr lvl="0" algn="just" eaLnBrk="1" fontAlgn="auto" hangingPunct="1">
              <a:spcBef>
                <a:spcPts val="0"/>
              </a:spcBef>
              <a:spcAft>
                <a:spcPts val="0"/>
              </a:spcAft>
              <a:defRPr/>
            </a:pPr>
            <a:r>
              <a:rPr lang="en-US" sz="1600" dirty="0">
                <a:solidFill>
                  <a:srgbClr val="000000"/>
                </a:solidFill>
                <a:latin typeface="Calibri" panose="020F0502020204030204" pitchFamily="34" charset="0"/>
              </a:rPr>
              <a:t>On 01st July’ 2019 a </a:t>
            </a:r>
            <a:r>
              <a:rPr lang="en-US" sz="1600" dirty="0" smtClean="0">
                <a:solidFill>
                  <a:srgbClr val="000000"/>
                </a:solidFill>
                <a:latin typeface="Calibri" panose="020F0502020204030204" pitchFamily="34" charset="0"/>
              </a:rPr>
              <a:t>subcontractor </a:t>
            </a:r>
            <a:r>
              <a:rPr lang="en-US" sz="1600" dirty="0">
                <a:solidFill>
                  <a:srgbClr val="000000"/>
                </a:solidFill>
                <a:latin typeface="Calibri" panose="020F0502020204030204" pitchFamily="34" charset="0"/>
              </a:rPr>
              <a:t>employee was commuting in his private saloon car from his home at </a:t>
            </a:r>
            <a:r>
              <a:rPr lang="en-US" sz="1600" dirty="0" err="1">
                <a:solidFill>
                  <a:srgbClr val="000000"/>
                </a:solidFill>
                <a:latin typeface="Calibri" panose="020F0502020204030204" pitchFamily="34" charset="0"/>
              </a:rPr>
              <a:t>Suwaiq</a:t>
            </a:r>
            <a:r>
              <a:rPr lang="en-US" sz="1600" dirty="0">
                <a:solidFill>
                  <a:srgbClr val="000000"/>
                </a:solidFill>
                <a:latin typeface="Calibri" panose="020F0502020204030204" pitchFamily="34" charset="0"/>
              </a:rPr>
              <a:t> to Saih Rawl to commence his duty. At around 17.25 hrs, the vehicle hit rear end of Third Party flat bed trailer approx. 14km away from Qarn Alam roundabout. He passed away at the scene.</a:t>
            </a:r>
          </a:p>
          <a:p>
            <a:pPr marL="114300" indent="-114300" algn="just">
              <a:defRPr/>
            </a:pPr>
            <a:endParaRPr lang="en-US" sz="1600" b="1" dirty="0" smtClean="0">
              <a:solidFill>
                <a:srgbClr val="333399"/>
              </a:solidFill>
              <a:latin typeface="Tahoma" pitchFamily="34" charset="0"/>
            </a:endParaRP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p>
          <a:p>
            <a:pPr marL="114300" indent="-114300" algn="just">
              <a:defRPr/>
            </a:pPr>
            <a:endParaRPr lang="en-US" sz="600" dirty="0">
              <a:solidFill>
                <a:srgbClr val="000000"/>
              </a:solidFill>
              <a:latin typeface="Arial" charset="0"/>
            </a:endParaRPr>
          </a:p>
          <a:p>
            <a:pPr marL="171450" indent="-171450" eaLnBrk="1" hangingPunct="1">
              <a:buFont typeface="Arial" panose="020B0604020202020204" pitchFamily="34" charset="0"/>
              <a:buChar char="•"/>
              <a:defRPr/>
            </a:pPr>
            <a:r>
              <a:rPr lang="en-US" sz="1600" dirty="0">
                <a:latin typeface="Calibri" panose="020F0502020204030204" pitchFamily="34" charset="0"/>
                <a:cs typeface="Tahoma" pitchFamily="34" charset="0"/>
              </a:rPr>
              <a:t>Follow company commuting policy and use PDO commuting services.</a:t>
            </a:r>
          </a:p>
          <a:p>
            <a:pPr marL="171450" indent="-171450" eaLnBrk="1" hangingPunct="1">
              <a:buFont typeface="Arial" panose="020B0604020202020204" pitchFamily="34" charset="0"/>
              <a:buChar char="•"/>
              <a:defRPr/>
            </a:pPr>
            <a:r>
              <a:rPr lang="en-US" sz="1600" dirty="0">
                <a:latin typeface="Calibri" panose="020F0502020204030204" pitchFamily="34" charset="0"/>
                <a:cs typeface="Tahoma" pitchFamily="34" charset="0"/>
              </a:rPr>
              <a:t>Follow road safety rules while driving your private vehicle.</a:t>
            </a:r>
          </a:p>
          <a:p>
            <a:pPr marL="171450" indent="-171450" eaLnBrk="1" hangingPunct="1">
              <a:buFont typeface="Arial" panose="020B0604020202020204" pitchFamily="34" charset="0"/>
              <a:buChar char="•"/>
              <a:defRPr/>
            </a:pPr>
            <a:r>
              <a:rPr lang="en-US" sz="1600" dirty="0">
                <a:latin typeface="Calibri" panose="020F0502020204030204" pitchFamily="34" charset="0"/>
                <a:cs typeface="Tahoma" pitchFamily="34" charset="0"/>
              </a:rPr>
              <a:t>Pay close attention to other road users in order to give yourself enough time   to take any necessary actions. </a:t>
            </a:r>
          </a:p>
          <a:p>
            <a:pPr marL="171450" indent="-171450" eaLnBrk="1" hangingPunct="1">
              <a:buFont typeface="Arial" panose="020B0604020202020204" pitchFamily="34" charset="0"/>
              <a:buChar char="•"/>
              <a:defRPr/>
            </a:pPr>
            <a:r>
              <a:rPr lang="en-US" sz="1600" dirty="0">
                <a:latin typeface="Calibri" panose="020F0502020204030204" pitchFamily="34" charset="0"/>
                <a:cs typeface="Tahoma" pitchFamily="34" charset="0"/>
              </a:rPr>
              <a:t>Always ensure your vehicle is in good condition before starting any journey. </a:t>
            </a:r>
          </a:p>
          <a:p>
            <a:pPr eaLnBrk="1" hangingPunct="1">
              <a:defRPr/>
            </a:pPr>
            <a:r>
              <a:rPr lang="en-US" sz="1600" dirty="0">
                <a:latin typeface="Calibri" panose="020F0502020204030204" pitchFamily="34" charset="0"/>
                <a:cs typeface="Tahoma" pitchFamily="34" charset="0"/>
              </a:rPr>
              <a:t>    </a:t>
            </a: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66687" y="5698123"/>
            <a:ext cx="5181600" cy="338554"/>
          </a:xfrm>
          <a:prstGeom prst="rect">
            <a:avLst/>
          </a:prstGeom>
          <a:solidFill>
            <a:schemeClr val="accent2"/>
          </a:solidFill>
          <a:ln w="9525">
            <a:noFill/>
            <a:miter lim="800000"/>
            <a:headEnd/>
            <a:tailEnd/>
          </a:ln>
        </p:spPr>
        <p:txBody>
          <a:bodyPr>
            <a:spAutoFit/>
          </a:bodyPr>
          <a:lstStyle/>
          <a:p>
            <a:pPr algn="ctr" eaLnBrk="1" hangingPunct="1"/>
            <a:r>
              <a:rPr lang="en-US" sz="1600" b="1" dirty="0">
                <a:solidFill>
                  <a:srgbClr val="FFFF00"/>
                </a:solidFill>
                <a:latin typeface="Tahoma" pitchFamily="34" charset="0"/>
              </a:rPr>
              <a:t>Always use approved commuting services</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62600" y="1102642"/>
            <a:ext cx="3429000" cy="2379077"/>
          </a:xfrm>
          <a:prstGeom prst="rect">
            <a:avLst/>
          </a:prstGeom>
          <a:ln>
            <a:noFill/>
          </a:ln>
        </p:spPr>
      </p:pic>
      <p:grpSp>
        <p:nvGrpSpPr>
          <p:cNvPr id="18" name="Group 131"/>
          <p:cNvGrpSpPr>
            <a:grpSpLocks/>
          </p:cNvGrpSpPr>
          <p:nvPr/>
        </p:nvGrpSpPr>
        <p:grpSpPr bwMode="auto">
          <a:xfrm>
            <a:off x="7989500" y="2703894"/>
            <a:ext cx="336550" cy="544513"/>
            <a:chOff x="3504" y="544"/>
            <a:chExt cx="2287" cy="1855"/>
          </a:xfrm>
        </p:grpSpPr>
        <p:sp>
          <p:nvSpPr>
            <p:cNvPr id="19"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0"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22" name="Picture 9"/>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562600" y="3568433"/>
            <a:ext cx="3429000" cy="243840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23" name="Freeform 132"/>
          <p:cNvSpPr>
            <a:spLocks/>
          </p:cNvSpPr>
          <p:nvPr/>
        </p:nvSpPr>
        <p:spPr bwMode="auto">
          <a:xfrm>
            <a:off x="8157775" y="527066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extLst>
      <p:ext uri="{BB962C8B-B14F-4D97-AF65-F5344CB8AC3E}">
        <p14:creationId xmlns:p14="http://schemas.microsoft.com/office/powerpoint/2010/main" val="2084237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646878"/>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a:buFont typeface="+mj-lt"/>
              <a:buAutoNum type="arabicPeriod"/>
              <a:defRPr/>
            </a:pPr>
            <a:r>
              <a:rPr lang="en-US" sz="1400" dirty="0">
                <a:solidFill>
                  <a:srgbClr val="0033CC"/>
                </a:solidFill>
                <a:latin typeface="+mj-lt"/>
                <a:sym typeface="Wingdings" pitchFamily="2" charset="2"/>
              </a:rPr>
              <a:t>Do you ensure commuting bus arrangements to discourage the use of private vehicles?          </a:t>
            </a:r>
          </a:p>
          <a:p>
            <a:pPr marL="342900" indent="-342900">
              <a:buFont typeface="+mj-lt"/>
              <a:buAutoNum type="arabicPeriod"/>
              <a:defRPr/>
            </a:pPr>
            <a:r>
              <a:rPr lang="en-US" sz="1400" dirty="0">
                <a:solidFill>
                  <a:srgbClr val="0033CC"/>
                </a:solidFill>
                <a:latin typeface="+mj-lt"/>
                <a:sym typeface="Wingdings" pitchFamily="2" charset="2"/>
              </a:rPr>
              <a:t>Do you ensure to promote safe driving practices with your drivers?</a:t>
            </a:r>
          </a:p>
          <a:p>
            <a:pPr marL="342900" indent="-342900">
              <a:buFont typeface="+mj-lt"/>
              <a:buAutoNum type="arabicPeriod"/>
              <a:defRPr/>
            </a:pPr>
            <a:r>
              <a:rPr lang="en-US" sz="1400" dirty="0">
                <a:solidFill>
                  <a:srgbClr val="0033CC"/>
                </a:solidFill>
                <a:latin typeface="+mj-lt"/>
                <a:sym typeface="Wingdings" pitchFamily="2" charset="2"/>
              </a:rPr>
              <a:t>Do you ensure a Safe</a:t>
            </a:r>
            <a:r>
              <a:rPr lang="en-US" sz="1400" dirty="0">
                <a:solidFill>
                  <a:srgbClr val="0033CC"/>
                </a:solidFill>
                <a:latin typeface="+mj-lt"/>
                <a:sym typeface="Wingdings" pitchFamily="2" charset="2"/>
              </a:rPr>
              <a:t> Commuting Policy?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your Policy discourage use of private vehicle</a:t>
            </a:r>
            <a:r>
              <a:rPr lang="en-US" sz="1400" dirty="0" smtClean="0">
                <a:solidFill>
                  <a:srgbClr val="0033CC"/>
                </a:solidFill>
                <a:latin typeface="+mj-lt"/>
                <a:sym typeface="Wingdings" pitchFamily="2" charset="2"/>
              </a:rPr>
              <a:t>?</a:t>
            </a: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If the answer is NO to any of the above questions please ensure you take action to correct this finding. </a:t>
            </a:r>
            <a:endParaRPr lang="en-US" sz="1000" i="1" dirty="0">
              <a:solidFill>
                <a:srgbClr val="0033CC"/>
              </a:solidFill>
              <a:latin typeface="+mj-lt"/>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216994" y="801370"/>
            <a:ext cx="5727850" cy="338554"/>
          </a:xfrm>
          <a:prstGeom prst="rect">
            <a:avLst/>
          </a:prstGeom>
          <a:noFill/>
          <a:ln w="9525">
            <a:noFill/>
            <a:miter lim="800000"/>
            <a:headEnd/>
            <a:tailEnd/>
          </a:ln>
        </p:spPr>
        <p:txBody>
          <a:bodyPr wrap="none">
            <a:spAutoFit/>
          </a:bodyPr>
          <a:lstStyle/>
          <a:p>
            <a:pPr marL="114300" indent="-114300">
              <a:defRPr/>
            </a:pP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Date: 1</a:t>
            </a:r>
            <a:r>
              <a:rPr lang="en-GB" sz="1600" b="1" baseline="30000" dirty="0">
                <a:solidFill>
                  <a:srgbClr val="333399"/>
                </a:solidFill>
                <a:latin typeface="Tahoma" panose="020B0604030504040204" pitchFamily="34" charset="0"/>
                <a:ea typeface="Tahoma" panose="020B0604030504040204" pitchFamily="34" charset="0"/>
                <a:cs typeface="Tahoma" panose="020B0604030504040204" pitchFamily="34" charset="0"/>
              </a:rPr>
              <a:t>st</a:t>
            </a: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 July 2019</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  Incident title: Commuting fatality</a:t>
            </a:r>
            <a:endPar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14409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92319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162EB36-21C5-4807-B8F8-7A9E28460792}"/>
</file>

<file path=customXml/itemProps2.xml><?xml version="1.0" encoding="utf-8"?>
<ds:datastoreItem xmlns:ds="http://schemas.openxmlformats.org/officeDocument/2006/customXml" ds:itemID="{C6C0FA39-8702-4B89-9016-40D96ABD0818}"/>
</file>

<file path=customXml/itemProps3.xml><?xml version="1.0" encoding="utf-8"?>
<ds:datastoreItem xmlns:ds="http://schemas.openxmlformats.org/officeDocument/2006/customXml" ds:itemID="{AD4556E7-FABC-4A93-86E4-569AEE18FB70}"/>
</file>

<file path=docProps/app.xml><?xml version="1.0" encoding="utf-8"?>
<Properties xmlns="http://schemas.openxmlformats.org/officeDocument/2006/extended-properties" xmlns:vt="http://schemas.openxmlformats.org/officeDocument/2006/docPropsVTypes">
  <TotalTime>369</TotalTime>
  <Words>456</Words>
  <Application>Microsoft Office PowerPoint</Application>
  <PresentationFormat>On-screen Show (4:3)</PresentationFormat>
  <Paragraphs>48</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74</cp:revision>
  <dcterms:created xsi:type="dcterms:W3CDTF">2016-03-28T05:48:29Z</dcterms:created>
  <dcterms:modified xsi:type="dcterms:W3CDTF">2020-04-12T05:52:40Z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