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61" r:id="rId2"/>
    <p:sldId id="3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552" autoAdjust="0"/>
  </p:normalViewPr>
  <p:slideViewPr>
    <p:cSldViewPr>
      <p:cViewPr varScale="1">
        <p:scale>
          <a:sx n="91" d="100"/>
          <a:sy n="91" d="100"/>
        </p:scale>
        <p:origin x="13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Ensure all dates and titles are input </a:t>
            </a:r>
          </a:p>
          <a:p>
            <a:endParaRPr lang="en-US" dirty="0" smtClean="0"/>
          </a:p>
          <a:p>
            <a:r>
              <a:rPr lang="en-US" dirty="0" smtClean="0"/>
              <a:t>A short description should be provided without mentioning names of contractors or</a:t>
            </a:r>
            <a:r>
              <a:rPr lang="en-US" baseline="0" dirty="0" smtClean="0"/>
              <a:t> individuals.  You should include, what happened, to who (by job title) and what injuries this resulted in.  Nothing more!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strap line should be the main point you want to get across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images should be self explanatory, what went wrong (if you create a reconstruction please ensure you do not put people at risk) and below how it should be done.   </a:t>
            </a:r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27759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 smtClean="0"/>
              <a:t>Ensure all dates and titles are input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 smtClean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56708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45539" y="755753"/>
            <a:ext cx="5406595" cy="420884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 smtClean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16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Aug 2019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title: 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Commuting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fatality</a:t>
            </a: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</a:pPr>
            <a:endParaRPr lang="en-US" sz="1050" dirty="0" smtClean="0">
              <a:solidFill>
                <a:srgbClr val="000000"/>
              </a:solidFill>
              <a:latin typeface="Arial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While commuting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alone in a private vehicle from </a:t>
            </a:r>
            <a:r>
              <a:rPr lang="en-US" sz="1600" dirty="0" err="1" smtClean="0">
                <a:solidFill>
                  <a:srgbClr val="000000"/>
                </a:solidFill>
                <a:latin typeface="Calibri" panose="020F0502020204030204" pitchFamily="34" charset="0"/>
              </a:rPr>
              <a:t>Ibri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to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Harweel site for his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shift.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He was driving south towards Haima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when the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car suddenly went off-road, flipped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several times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</a:rPr>
              <a:t>before it </a:t>
            </a:r>
            <a:r>
              <a:rPr lang="en-US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stopped causing extensive damage to the vehicle which resulted to his death.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228600" lvl="0" indent="-228600">
              <a:buFontTx/>
              <a:buAutoNum type="arabicPeriod"/>
              <a:defRPr/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Always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use approved vehicles/bus for journeys.</a:t>
            </a:r>
          </a:p>
          <a:p>
            <a:pPr marL="228600" lvl="0" indent="-228600">
              <a:buFontTx/>
              <a:buAutoNum type="arabicPeriod"/>
              <a:defRPr/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Avoid using private vehicles</a:t>
            </a:r>
          </a:p>
          <a:p>
            <a:pPr marL="228600" lvl="0" indent="-228600">
              <a:buFontTx/>
              <a:buAutoNum type="arabicPeriod"/>
              <a:defRPr/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Adjust 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speed according to the road conditions</a:t>
            </a: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.</a:t>
            </a:r>
          </a:p>
          <a:p>
            <a:pPr marL="228600" lvl="0" indent="-228600">
              <a:buFontTx/>
              <a:buAutoNum type="arabicPeriod"/>
              <a:defRPr/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Avoid lone driving when commuting long distance</a:t>
            </a:r>
          </a:p>
          <a:p>
            <a:pPr marL="228600" lvl="0" indent="-228600">
              <a:buFontTx/>
              <a:buAutoNum type="arabicPeriod"/>
              <a:defRPr/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Take intermittent rest when driving in long </a:t>
            </a:r>
            <a:r>
              <a:rPr lang="en-GB" sz="16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journeys</a:t>
            </a:r>
            <a:endParaRPr lang="en-GB" sz="16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18090" y="5518013"/>
            <a:ext cx="5181600" cy="338554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0" algn="ctr"/>
            <a:r>
              <a:rPr lang="en-GB" sz="16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not take risk. Use </a:t>
            </a:r>
            <a:r>
              <a:rPr lang="en-GB" sz="1600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Company-provided </a:t>
            </a:r>
            <a:r>
              <a:rPr lang="en-GB" sz="16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buses. 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62600" y="1239384"/>
            <a:ext cx="3352800" cy="211341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what was done wrong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562600" y="3581400"/>
            <a:ext cx="3429000" cy="207372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latin typeface="+mj-lt"/>
              </a:rPr>
              <a:t>Photo explaining how it should be done right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452" y="1239383"/>
            <a:ext cx="3352800" cy="2207873"/>
          </a:xfrm>
          <a:prstGeom prst="rect">
            <a:avLst/>
          </a:prstGeom>
        </p:spPr>
      </p:pic>
      <p:grpSp>
        <p:nvGrpSpPr>
          <p:cNvPr id="18" name="Group 131"/>
          <p:cNvGrpSpPr>
            <a:grpSpLocks/>
          </p:cNvGrpSpPr>
          <p:nvPr/>
        </p:nvGrpSpPr>
        <p:grpSpPr bwMode="auto">
          <a:xfrm>
            <a:off x="8275638" y="2590801"/>
            <a:ext cx="562655" cy="712900"/>
            <a:chOff x="3504" y="544"/>
            <a:chExt cx="2287" cy="1855"/>
          </a:xfrm>
        </p:grpSpPr>
        <p:sp>
          <p:nvSpPr>
            <p:cNvPr id="1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9370" y="3581398"/>
            <a:ext cx="3523618" cy="2073729"/>
          </a:xfrm>
          <a:prstGeom prst="rect">
            <a:avLst/>
          </a:prstGeom>
        </p:spPr>
      </p:pic>
      <p:sp>
        <p:nvSpPr>
          <p:cNvPr id="21" name="Freeform 132"/>
          <p:cNvSpPr>
            <a:spLocks/>
          </p:cNvSpPr>
          <p:nvPr/>
        </p:nvSpPr>
        <p:spPr bwMode="auto">
          <a:xfrm>
            <a:off x="8458200" y="4879647"/>
            <a:ext cx="556630" cy="631567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85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42291" y="1330911"/>
            <a:ext cx="8351838" cy="313932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431800" lvl="1" indent="-342900" eaLnBrk="1" hangingPunct="1">
              <a:buFont typeface="+mj-lt"/>
              <a:buAutoNum type="arabicPeriod"/>
            </a:pPr>
            <a:r>
              <a:rPr lang="en-GB" sz="1600" dirty="0">
                <a:solidFill>
                  <a:srgbClr val="0000FF"/>
                </a:solidFill>
                <a:latin typeface="Calibri" panose="020F0502020204030204" pitchFamily="34" charset="0"/>
                <a:ea typeface="MS PGothic" pitchFamily="34" charset="-128"/>
              </a:rPr>
              <a:t>Do you ensure that all staff are using commuting services provided?</a:t>
            </a:r>
          </a:p>
          <a:p>
            <a:pPr marL="431800" lvl="1" indent="-342900" eaLnBrk="1" hangingPunct="1">
              <a:buFont typeface="+mj-lt"/>
              <a:buAutoNum type="arabicPeriod"/>
            </a:pPr>
            <a:r>
              <a:rPr lang="en-GB" sz="1600" dirty="0">
                <a:solidFill>
                  <a:srgbClr val="0000FF"/>
                </a:solidFill>
                <a:latin typeface="Calibri" panose="020F0502020204030204" pitchFamily="34" charset="0"/>
                <a:ea typeface="MS PGothic" pitchFamily="34" charset="-128"/>
              </a:rPr>
              <a:t>Do you communicate the </a:t>
            </a:r>
            <a:r>
              <a:rPr lang="en-GB" sz="1600" dirty="0" smtClean="0">
                <a:solidFill>
                  <a:srgbClr val="0000FF"/>
                </a:solidFill>
                <a:latin typeface="Calibri" panose="020F0502020204030204" pitchFamily="34" charset="0"/>
                <a:ea typeface="MS PGothic" pitchFamily="34" charset="-128"/>
              </a:rPr>
              <a:t>risks </a:t>
            </a:r>
            <a:r>
              <a:rPr lang="en-GB" sz="1600" dirty="0">
                <a:solidFill>
                  <a:srgbClr val="0000FF"/>
                </a:solidFill>
                <a:latin typeface="Calibri" panose="020F0502020204030204" pitchFamily="34" charset="0"/>
                <a:ea typeface="MS PGothic" pitchFamily="34" charset="-128"/>
              </a:rPr>
              <a:t>of private commuting?</a:t>
            </a:r>
          </a:p>
          <a:p>
            <a:pPr marL="431800" lvl="1" indent="-342900" eaLnBrk="1" hangingPunct="1">
              <a:buFont typeface="+mj-lt"/>
              <a:buAutoNum type="arabicPeriod"/>
            </a:pPr>
            <a:r>
              <a:rPr lang="en-GB" sz="1600" dirty="0">
                <a:solidFill>
                  <a:srgbClr val="0000FF"/>
                </a:solidFill>
                <a:latin typeface="Calibri" panose="020F0502020204030204" pitchFamily="34" charset="0"/>
                <a:ea typeface="MS PGothic" pitchFamily="34" charset="-128"/>
              </a:rPr>
              <a:t>Do you have planned actions to promote use of commuting services?</a:t>
            </a:r>
          </a:p>
          <a:p>
            <a:pPr marL="431800" lvl="1" indent="-342900" eaLnBrk="1" hangingPunct="1">
              <a:buFont typeface="+mj-lt"/>
              <a:buAutoNum type="arabicPeriod"/>
            </a:pPr>
            <a:r>
              <a:rPr lang="en-GB" sz="1600" dirty="0">
                <a:solidFill>
                  <a:srgbClr val="0000FF"/>
                </a:solidFill>
                <a:latin typeface="Calibri" panose="020F0502020204030204" pitchFamily="34" charset="0"/>
                <a:ea typeface="MS PGothic" pitchFamily="34" charset="-128"/>
              </a:rPr>
              <a:t>Do you have a system that encourages employees to use commuting services?</a:t>
            </a:r>
          </a:p>
          <a:p>
            <a:pPr marL="431800" lvl="1" indent="-342900" eaLnBrk="1" hangingPunct="1">
              <a:buFont typeface="+mj-lt"/>
              <a:buAutoNum type="arabicPeriod"/>
            </a:pPr>
            <a:r>
              <a:rPr lang="en-GB" sz="1600" dirty="0">
                <a:solidFill>
                  <a:srgbClr val="0000FF"/>
                </a:solidFill>
                <a:latin typeface="Calibri" panose="020F0502020204030204" pitchFamily="34" charset="0"/>
                <a:ea typeface="MS PGothic" pitchFamily="34" charset="-128"/>
              </a:rPr>
              <a:t>Do you have a system to monitor the use of commuting services?</a:t>
            </a:r>
          </a:p>
          <a:p>
            <a:pPr marL="342900" indent="-342900" eaLnBrk="1" hangingPunct="1">
              <a:defRPr/>
            </a:pPr>
            <a:endParaRPr lang="en-US" sz="1000" i="1" dirty="0" smtClean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 smtClean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28600" y="944789"/>
            <a:ext cx="616867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16</a:t>
            </a:r>
            <a:r>
              <a:rPr lang="en-US" sz="16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Aug 2019       Incident title: </a:t>
            </a:r>
            <a:r>
              <a:rPr lang="en-US" sz="1600" b="1" dirty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Commuting </a:t>
            </a:r>
            <a:r>
              <a:rPr lang="en-US" sz="1600" b="1" dirty="0" smtClean="0">
                <a:solidFill>
                  <a:srgbClr val="33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fatality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92320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EA577C5D-EA41-42CC-9585-5C7DDD06817A}"/>
</file>

<file path=customXml/itemProps2.xml><?xml version="1.0" encoding="utf-8"?>
<ds:datastoreItem xmlns:ds="http://schemas.openxmlformats.org/officeDocument/2006/customXml" ds:itemID="{CFAE9485-9336-4601-8DCE-0F4E0C8CAADE}"/>
</file>

<file path=customXml/itemProps3.xml><?xml version="1.0" encoding="utf-8"?>
<ds:datastoreItem xmlns:ds="http://schemas.openxmlformats.org/officeDocument/2006/customXml" ds:itemID="{A89F2839-8825-4D4F-9844-C37F68E98518}"/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465</Words>
  <Application>Microsoft Office PowerPoint</Application>
  <PresentationFormat>On-screen Show (4:3)</PresentationFormat>
  <Paragraphs>53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MS PGothic</vt:lpstr>
      <vt:lpstr>Arial</vt:lpstr>
      <vt:lpstr>Calibri</vt:lpstr>
      <vt:lpstr>Tahoma</vt:lpstr>
      <vt:lpstr>Times New Roman</vt:lpstr>
      <vt:lpstr>Webdings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76</cp:revision>
  <dcterms:created xsi:type="dcterms:W3CDTF">2016-03-28T05:48:29Z</dcterms:created>
  <dcterms:modified xsi:type="dcterms:W3CDTF">2020-04-12T06:24:49Z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