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0" r:id="rId5"/>
    <p:sldId id="311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3923" autoAdjust="0"/>
  </p:normalViewPr>
  <p:slideViewPr>
    <p:cSldViewPr>
      <p:cViewPr varScale="1">
        <p:scale>
          <a:sx n="113" d="100"/>
          <a:sy n="113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2"/>
            <a:ext cx="4985824" cy="44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3897C1-BB80-4941-8BF6-7CF8A1928BD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4242" y="1158820"/>
            <a:ext cx="2857500" cy="257498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04800" y="762001"/>
            <a:ext cx="5486400" cy="42473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22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nd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October 2020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title: HiPo MVI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GB" sz="1600" dirty="0" smtClean="0">
                <a:latin typeface="Calibri" panose="020F0502020204030204" pitchFamily="34" charset="0"/>
              </a:rPr>
              <a:t>A </a:t>
            </a:r>
            <a:r>
              <a:rPr lang="en-GB" sz="1600" dirty="0" smtClean="0">
                <a:latin typeface="Calibri" panose="020F0502020204030204" pitchFamily="34" charset="0"/>
              </a:rPr>
              <a:t>Service </a:t>
            </a:r>
            <a:r>
              <a:rPr lang="en-GB" sz="1600" dirty="0">
                <a:latin typeface="Calibri" panose="020F0502020204030204" pitchFamily="34" charset="0"/>
              </a:rPr>
              <a:t>Engineer was driving to </a:t>
            </a:r>
            <a:r>
              <a:rPr lang="en-GB" sz="1600" dirty="0" smtClean="0">
                <a:latin typeface="Calibri" panose="020F0502020204030204" pitchFamily="34" charset="0"/>
              </a:rPr>
              <a:t>a rig from </a:t>
            </a:r>
            <a:r>
              <a:rPr lang="en-GB" sz="1600" dirty="0">
                <a:latin typeface="Calibri" panose="020F0502020204030204" pitchFamily="34" charset="0"/>
              </a:rPr>
              <a:t>Fahud to attend a routine service call. When he reached </a:t>
            </a:r>
            <a:r>
              <a:rPr lang="en-GB" sz="1600" dirty="0" err="1" smtClean="0">
                <a:latin typeface="Calibri" panose="020F0502020204030204" pitchFamily="34" charset="0"/>
              </a:rPr>
              <a:t>Mabrook</a:t>
            </a:r>
            <a:r>
              <a:rPr lang="en-GB" sz="1600" dirty="0" smtClean="0">
                <a:latin typeface="Calibri" panose="020F0502020204030204" pitchFamily="34" charset="0"/>
              </a:rPr>
              <a:t> area, </a:t>
            </a:r>
            <a:r>
              <a:rPr lang="en-GB" sz="1600" dirty="0">
                <a:latin typeface="Calibri" panose="020F0502020204030204" pitchFamily="34" charset="0"/>
              </a:rPr>
              <a:t>he lost control of the vehicle which lead the vehicle to veer outside the road and rollover, and rest upside down. No injuries resulted to the driver</a:t>
            </a:r>
            <a:r>
              <a:rPr lang="en-GB" sz="1600" b="1" dirty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</a:p>
          <a:p>
            <a:pPr marL="0" indent="0"/>
            <a:r>
              <a:rPr lang="en-US" sz="1600" dirty="0">
                <a:latin typeface="Calibri" panose="020F0502020204030204" pitchFamily="34" charset="0"/>
              </a:rPr>
              <a:t>1-Always drive according to the road conditions.</a:t>
            </a:r>
          </a:p>
          <a:p>
            <a:pPr marL="0" indent="0"/>
            <a:r>
              <a:rPr lang="en-US" sz="1600" dirty="0">
                <a:latin typeface="Calibri" panose="020F0502020204030204" pitchFamily="34" charset="0"/>
              </a:rPr>
              <a:t>2-Always apply defensive driving techniques while driving.</a:t>
            </a:r>
          </a:p>
          <a:p>
            <a:pPr marL="0" indent="0"/>
            <a:r>
              <a:rPr lang="en-US" sz="1600" dirty="0">
                <a:latin typeface="Calibri" panose="020F0502020204030204" pitchFamily="34" charset="0"/>
              </a:rPr>
              <a:t>3-Driver should be committed with speed limits on the graded road.</a:t>
            </a:r>
          </a:p>
          <a:p>
            <a:pPr marL="114300" indent="-114300" algn="just">
              <a:defRPr/>
            </a:pPr>
            <a:r>
              <a:rPr lang="en-US" sz="1600" dirty="0">
                <a:latin typeface="Calibri" panose="020F0502020204030204" pitchFamily="34" charset="0"/>
              </a:rPr>
              <a:t>4-Wearing seatbelt saves lives</a:t>
            </a:r>
          </a:p>
          <a:p>
            <a:pPr algn="just"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24583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E5C8B-2115-468D-8BB2-777B88E9C2E2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17" name="Group 131"/>
          <p:cNvGrpSpPr>
            <a:grpSpLocks/>
          </p:cNvGrpSpPr>
          <p:nvPr/>
        </p:nvGrpSpPr>
        <p:grpSpPr bwMode="auto">
          <a:xfrm>
            <a:off x="8502650" y="3078105"/>
            <a:ext cx="336550" cy="544513"/>
            <a:chOff x="3504" y="544"/>
            <a:chExt cx="2287" cy="1855"/>
          </a:xfrm>
        </p:grpSpPr>
        <p:sp>
          <p:nvSpPr>
            <p:cNvPr id="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Text Box 12">
            <a:extLst>
              <a:ext uri="{FF2B5EF4-FFF2-40B4-BE49-F238E27FC236}">
                <a16:creationId xmlns:a16="http://schemas.microsoft.com/office/drawing/2014/main" id="{911BE526-D75A-437B-9C20-817F059D7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0"/>
            <a:ext cx="7055669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  <p:sp>
        <p:nvSpPr>
          <p:cNvPr id="10" name="TextBox 16">
            <a:extLst>
              <a:ext uri="{FF2B5EF4-FFF2-40B4-BE49-F238E27FC236}">
                <a16:creationId xmlns:a16="http://schemas.microsoft.com/office/drawing/2014/main" id="{842AD932-054A-4BCC-BF48-913D01B4E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15" y="5780139"/>
            <a:ext cx="5484642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follow the Journey Management Procedure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7D29D5-BC6A-423C-B8F4-4F8B949C0B2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4242" y="3812548"/>
            <a:ext cx="2857500" cy="2435852"/>
          </a:xfrm>
          <a:prstGeom prst="rect">
            <a:avLst/>
          </a:prstGeom>
        </p:spPr>
      </p:pic>
      <p:sp>
        <p:nvSpPr>
          <p:cNvPr id="14" name="Freeform 132"/>
          <p:cNvSpPr>
            <a:spLocks/>
          </p:cNvSpPr>
          <p:nvPr/>
        </p:nvSpPr>
        <p:spPr bwMode="auto">
          <a:xfrm>
            <a:off x="8494541" y="565308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B4FFD4-7A61-4D8F-BFE1-684E4B6026DB}"/>
              </a:ext>
            </a:extLst>
          </p:cNvPr>
          <p:cNvSpPr/>
          <p:nvPr/>
        </p:nvSpPr>
        <p:spPr>
          <a:xfrm>
            <a:off x="6075484" y="5294293"/>
            <a:ext cx="287625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adway" panose="04040905080B02020502" pitchFamily="82" charset="0"/>
                <a:cs typeface="Arial" charset="0"/>
              </a:rPr>
              <a:t>Long </a:t>
            </a:r>
            <a:r>
              <a:rPr lang="en-GB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adway" panose="04040905080B02020502" pitchFamily="82" charset="0"/>
                <a:cs typeface="Arial" charset="0"/>
              </a:rPr>
              <a:t>Trip</a:t>
            </a:r>
            <a:r>
              <a:rPr lang="en-GB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adway" panose="04040905080B02020502" pitchFamily="82" charset="0"/>
                <a:cs typeface="Arial" charset="0"/>
              </a:rPr>
              <a:t> </a:t>
            </a:r>
            <a:r>
              <a:rPr lang="en-GB" sz="280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adway" panose="04040905080B02020502" pitchFamily="82" charset="0"/>
                <a:cs typeface="Arial" charset="0"/>
              </a:rPr>
              <a:t>Take Rest</a:t>
            </a:r>
            <a:endParaRPr lang="en-US" sz="2800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19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D3C7A9-D83E-4F1B-8E16-17B41EA0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A8F9E-F6DB-42DC-B268-704BDE0B32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D54671AC-4627-4A5B-9197-7240A9F04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81" y="1371600"/>
            <a:ext cx="8351838" cy="29854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000000"/>
              </a:solidFill>
              <a:latin typeface="+mn-lt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dirty="0">
                <a:solidFill>
                  <a:srgbClr val="0033CC"/>
                </a:solidFill>
                <a:latin typeface="Calibri" panose="020F0502020204030204" pitchFamily="34" charset="0"/>
              </a:rPr>
              <a:t>Do you ensure that your staff apply SP2000 within the contract operation?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that you manage above 200 km journeys in order to mitigate the hazards?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compliance with HSE contracts requirement?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dirty="0">
                <a:solidFill>
                  <a:srgbClr val="0033CC"/>
                </a:solidFill>
                <a:latin typeface="Calibri" panose="020F0502020204030204" pitchFamily="34" charset="0"/>
                <a:sym typeface="Wingdings" pitchFamily="2" charset="2"/>
              </a:rPr>
              <a:t>Do you ensure staff follow all required trainings?</a:t>
            </a:r>
            <a:endParaRPr lang="en-US" sz="1600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</a:t>
            </a: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682CBED-A82B-48C8-A8F2-9D582612BA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033046"/>
            <a:ext cx="52196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i="0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i="0" dirty="0">
                <a:solidFill>
                  <a:srgbClr val="333399"/>
                </a:solidFill>
                <a:latin typeface="Tahoma" pitchFamily="34" charset="0"/>
              </a:rPr>
              <a:t> 22</a:t>
            </a:r>
            <a:r>
              <a:rPr lang="en-US" sz="1600" b="1" i="0" baseline="30000" dirty="0">
                <a:solidFill>
                  <a:srgbClr val="333399"/>
                </a:solidFill>
                <a:latin typeface="Tahoma" pitchFamily="34" charset="0"/>
              </a:rPr>
              <a:t>nd</a:t>
            </a:r>
            <a:r>
              <a:rPr lang="en-US" sz="1600" b="1" i="0" dirty="0">
                <a:solidFill>
                  <a:srgbClr val="333399"/>
                </a:solidFill>
                <a:latin typeface="Tahoma" pitchFamily="34" charset="0"/>
              </a:rPr>
              <a:t> October 2020 Incident title: HiPo MVI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B64C47E4-7E14-4262-9901-CEF35A16D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0"/>
            <a:ext cx="7055669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</p:spTree>
    <p:extLst>
      <p:ext uri="{BB962C8B-B14F-4D97-AF65-F5344CB8AC3E}">
        <p14:creationId xmlns:p14="http://schemas.microsoft.com/office/powerpoint/2010/main" val="406538012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92326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496C40-C094-44C1-8F28-176BC2E953EA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7720</TotalTime>
  <Words>229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Broadway</vt:lpstr>
      <vt:lpstr>Calibri</vt:lpstr>
      <vt:lpstr>Tahoma</vt:lpstr>
      <vt:lpstr>Times New Roman</vt:lpstr>
      <vt:lpstr>Wingdings</vt:lpstr>
      <vt:lpstr>Default Design</vt:lpstr>
      <vt:lpstr>PowerPoint Presentation</vt:lpstr>
      <vt:lpstr>Date: 22nd October 2020 Incident title: HiPo MVI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Morrow, Fulton MSE32</cp:lastModifiedBy>
  <cp:revision>801</cp:revision>
  <cp:lastPrinted>2019-11-03T09:19:53Z</cp:lastPrinted>
  <dcterms:created xsi:type="dcterms:W3CDTF">2001-05-03T06:07:08Z</dcterms:created>
  <dcterms:modified xsi:type="dcterms:W3CDTF">2020-05-18T09:40:34Z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