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53387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46229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C40B69-382F-4CBC-8E06-CDF1D0A3AA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8641" y="3529820"/>
            <a:ext cx="3421994" cy="2156847"/>
          </a:xfrm>
          <a:prstGeom prst="rect">
            <a:avLst/>
          </a:prstGeom>
        </p:spPr>
      </p:pic>
      <p:sp>
        <p:nvSpPr>
          <p:cNvPr id="14339" name="Text Box 2"/>
          <p:cNvSpPr txBox="1">
            <a:spLocks noChangeArrowheads="1"/>
          </p:cNvSpPr>
          <p:nvPr/>
        </p:nvSpPr>
        <p:spPr bwMode="auto">
          <a:xfrm>
            <a:off x="71300" y="768479"/>
            <a:ext cx="5451829" cy="5047536"/>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28</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October 2019 Incident </a:t>
            </a:r>
            <a:r>
              <a:rPr lang="en-US" sz="1600" b="1" dirty="0">
                <a:solidFill>
                  <a:srgbClr val="333399"/>
                </a:solidFill>
                <a:latin typeface="Tahoma" pitchFamily="34" charset="0"/>
              </a:rPr>
              <a:t>title : HiPo #65 </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050" dirty="0" smtClean="0">
              <a:solidFill>
                <a:srgbClr val="000000"/>
              </a:solidFill>
              <a:latin typeface="Arial" pitchFamily="34" charset="0"/>
            </a:endParaRPr>
          </a:p>
          <a:p>
            <a:pPr indent="-342900">
              <a:defRPr/>
            </a:pPr>
            <a:r>
              <a:rPr lang="en-GB" sz="1600" dirty="0" smtClean="0">
                <a:solidFill>
                  <a:srgbClr val="000000"/>
                </a:solidFill>
                <a:latin typeface="Calibri" panose="020F0502020204030204" pitchFamily="34" charset="0"/>
              </a:rPr>
              <a:t>A low </a:t>
            </a:r>
            <a:r>
              <a:rPr lang="en-GB" sz="1600" dirty="0" smtClean="0">
                <a:solidFill>
                  <a:srgbClr val="000000"/>
                </a:solidFill>
                <a:latin typeface="Calibri" panose="020F0502020204030204" pitchFamily="34" charset="0"/>
              </a:rPr>
              <a:t>bed driver attempted to stop his vehicle on the side of the road, was not paying full attention to the direction of travel. The low bed passenger side wheels went over the edge of the road and into soft material, causing the vehicle to list to that side, overbalancing the heavy load, which resulted in the load breaking its chains and falling from the trailer landing on its side. No injuries were sustained in this incident.</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drive with full attention to the road and the surroundings. </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ensure safe distance is always maintained from road edges</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ensure load restraints are in accordance with SP 2001</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ensure TBTs are dynamic in nature and are inclusive of all supporting activities and updated with any changes to planned activities. </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Journey plans to be followed and should include rest and lunch breaks.</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7804" y="5994317"/>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Ensure proper loading at all times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69606" y="1057515"/>
            <a:ext cx="3421994" cy="2336319"/>
          </a:xfrm>
          <a:prstGeom prst="rect">
            <a:avLst/>
          </a:prstGeom>
        </p:spPr>
      </p:pic>
      <p:sp>
        <p:nvSpPr>
          <p:cNvPr id="21" name="Freeform 132"/>
          <p:cNvSpPr>
            <a:spLocks/>
          </p:cNvSpPr>
          <p:nvPr/>
        </p:nvSpPr>
        <p:spPr bwMode="auto">
          <a:xfrm>
            <a:off x="8487923" y="5181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wrap="none"/>
          <a:lstStyle/>
          <a:p>
            <a:endParaRPr lang="en-US"/>
          </a:p>
        </p:txBody>
      </p:sp>
      <p:grpSp>
        <p:nvGrpSpPr>
          <p:cNvPr id="22" name="Group 131"/>
          <p:cNvGrpSpPr>
            <a:grpSpLocks/>
          </p:cNvGrpSpPr>
          <p:nvPr/>
        </p:nvGrpSpPr>
        <p:grpSpPr bwMode="auto">
          <a:xfrm>
            <a:off x="8555238" y="2706374"/>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4" name="Text Box 12">
            <a:extLst>
              <a:ext uri="{FF2B5EF4-FFF2-40B4-BE49-F238E27FC236}">
                <a16:creationId xmlns:a16="http://schemas.microsoft.com/office/drawing/2014/main" id="{8AA5BFC2-C19B-48F4-991C-9B791769B0FF}"/>
              </a:ext>
            </a:extLst>
          </p:cNvPr>
          <p:cNvSpPr txBox="1">
            <a:spLocks noChangeArrowheads="1"/>
          </p:cNvSpPr>
          <p:nvPr/>
        </p:nvSpPr>
        <p:spPr bwMode="auto">
          <a:xfrm>
            <a:off x="5867400" y="3609606"/>
            <a:ext cx="1066800" cy="415498"/>
          </a:xfrm>
          <a:prstGeom prst="rect">
            <a:avLst/>
          </a:prstGeom>
          <a:noFill/>
          <a:ln w="9525">
            <a:solidFill>
              <a:srgbClr val="FF0000"/>
            </a:solidFill>
            <a:miter lim="800000"/>
            <a:headEnd/>
            <a:tailEnd/>
          </a:ln>
        </p:spPr>
        <p:txBody>
          <a:bodyPr wrap="square">
            <a:spAutoFit/>
          </a:bodyPr>
          <a:lstStyle/>
          <a:p>
            <a:pPr algn="ctr">
              <a:defRPr/>
            </a:pPr>
            <a:r>
              <a:rPr lang="en-GB" sz="1050" b="1" dirty="0">
                <a:solidFill>
                  <a:schemeClr val="bg1"/>
                </a:solidFill>
                <a:latin typeface="+mj-lt"/>
              </a:rPr>
              <a:t>Properly secured load</a:t>
            </a:r>
          </a:p>
        </p:txBody>
      </p:sp>
      <p:sp>
        <p:nvSpPr>
          <p:cNvPr id="3" name="Rectangle 2"/>
          <p:cNvSpPr/>
          <p:nvPr/>
        </p:nvSpPr>
        <p:spPr>
          <a:xfrm rot="10800000" flipV="1">
            <a:off x="5499697" y="5886595"/>
            <a:ext cx="3568103" cy="553998"/>
          </a:xfrm>
          <a:prstGeom prst="rect">
            <a:avLst/>
          </a:prstGeom>
        </p:spPr>
        <p:txBody>
          <a:bodyPr wrap="square">
            <a:spAutoFit/>
          </a:bodyPr>
          <a:lstStyle/>
          <a:p>
            <a:r>
              <a:rPr lang="en-AU" sz="1000" b="1" dirty="0">
                <a:latin typeface="Arial" panose="020B0604020202020204" pitchFamily="34" charset="0"/>
                <a:ea typeface="Times New Roman" panose="02020603050405020304" pitchFamily="18" charset="0"/>
                <a:cs typeface="Times New Roman" panose="02020603050405020304" pitchFamily="18" charset="0"/>
              </a:rPr>
              <a:t>Tracked excavator on low loader trailer. Two chains are each required at the rear, front and also one to secure the bucket boom.</a:t>
            </a:r>
            <a:endParaRPr lang="en-US" sz="1000" dirty="0"/>
          </a:p>
        </p:txBody>
      </p:sp>
      <p:sp>
        <p:nvSpPr>
          <p:cNvPr id="7" name="Circle: Hollow 6">
            <a:extLst>
              <a:ext uri="{FF2B5EF4-FFF2-40B4-BE49-F238E27FC236}">
                <a16:creationId xmlns:a16="http://schemas.microsoft.com/office/drawing/2014/main" id="{F24A8D44-8D31-4EDC-8848-E7AD0FC9561E}"/>
              </a:ext>
            </a:extLst>
          </p:cNvPr>
          <p:cNvSpPr/>
          <p:nvPr/>
        </p:nvSpPr>
        <p:spPr bwMode="auto">
          <a:xfrm>
            <a:off x="8487923" y="4656407"/>
            <a:ext cx="304800" cy="304800"/>
          </a:xfrm>
          <a:prstGeom prst="donut">
            <a:avLst>
              <a:gd name="adj" fmla="val 1525"/>
            </a:avLst>
          </a:prstGeom>
          <a:solidFill>
            <a:srgbClr val="FF0000"/>
          </a:solidFill>
          <a:ln w="31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18" name="Circle: Hollow 17">
            <a:extLst>
              <a:ext uri="{FF2B5EF4-FFF2-40B4-BE49-F238E27FC236}">
                <a16:creationId xmlns:a16="http://schemas.microsoft.com/office/drawing/2014/main" id="{4C8AB90C-7FAD-4F8C-AB43-0B74A22A9596}"/>
              </a:ext>
            </a:extLst>
          </p:cNvPr>
          <p:cNvSpPr/>
          <p:nvPr/>
        </p:nvSpPr>
        <p:spPr bwMode="auto">
          <a:xfrm>
            <a:off x="7127238" y="4724400"/>
            <a:ext cx="304800" cy="304800"/>
          </a:xfrm>
          <a:prstGeom prst="donut">
            <a:avLst>
              <a:gd name="adj" fmla="val 1525"/>
            </a:avLst>
          </a:prstGeom>
          <a:solidFill>
            <a:srgbClr val="FF0000"/>
          </a:solidFill>
          <a:ln w="31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19" name="Circle: Hollow 18">
            <a:extLst>
              <a:ext uri="{FF2B5EF4-FFF2-40B4-BE49-F238E27FC236}">
                <a16:creationId xmlns:a16="http://schemas.microsoft.com/office/drawing/2014/main" id="{39FD1AB5-8729-43C0-8CD6-4BB89CFE251E}"/>
              </a:ext>
            </a:extLst>
          </p:cNvPr>
          <p:cNvSpPr/>
          <p:nvPr/>
        </p:nvSpPr>
        <p:spPr bwMode="auto">
          <a:xfrm>
            <a:off x="5943600" y="4718436"/>
            <a:ext cx="304800" cy="304800"/>
          </a:xfrm>
          <a:prstGeom prst="donut">
            <a:avLst>
              <a:gd name="adj" fmla="val 1525"/>
            </a:avLst>
          </a:prstGeom>
          <a:solidFill>
            <a:srgbClr val="FF0000"/>
          </a:solidFill>
          <a:ln w="31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4992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0537" y="1250139"/>
            <a:ext cx="8351838" cy="4431983"/>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ensure that journey manager is briefed about the route, activities and breaks prior to issuing a JMP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identify the key personnel and specific training required as per their job roles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ensure that work planning is carried out with SIMOPS considerations?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ensure that activities follow safe working procedure and are audited against best practice?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check SP 2001 at regular intervals to ensure compliance ?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carry out routine load safety checks on vehicles ? </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1400" dirty="0">
              <a:solidFill>
                <a:srgbClr val="FF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23850" y="877007"/>
            <a:ext cx="531495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28</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October 2019 Incident title : HiPo #65 </a:t>
            </a:r>
            <a:endParaRPr lang="en-US" sz="1200" b="1" dirty="0">
              <a:solidFill>
                <a:srgbClr val="FF0000"/>
              </a:solidFill>
              <a:latin typeface="Tahoma" pitchFamily="34" charset="0"/>
            </a:endParaRPr>
          </a:p>
        </p:txBody>
      </p:sp>
    </p:spTree>
    <p:extLst>
      <p:ext uri="{BB962C8B-B14F-4D97-AF65-F5344CB8AC3E}">
        <p14:creationId xmlns:p14="http://schemas.microsoft.com/office/powerpoint/2010/main" val="3478277746"/>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92327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B194156-189D-4E92-BF3F-2CD66A567B46}"/>
</file>

<file path=customXml/itemProps2.xml><?xml version="1.0" encoding="utf-8"?>
<ds:datastoreItem xmlns:ds="http://schemas.openxmlformats.org/officeDocument/2006/customXml" ds:itemID="{3711C9BC-40BD-41D4-B1DB-B686E936F14B}"/>
</file>

<file path=customXml/itemProps3.xml><?xml version="1.0" encoding="utf-8"?>
<ds:datastoreItem xmlns:ds="http://schemas.openxmlformats.org/officeDocument/2006/customXml" ds:itemID="{503D039E-36E4-4405-8497-151E0747046F}"/>
</file>

<file path=docProps/app.xml><?xml version="1.0" encoding="utf-8"?>
<Properties xmlns="http://schemas.openxmlformats.org/officeDocument/2006/extended-properties" xmlns:vt="http://schemas.openxmlformats.org/officeDocument/2006/docPropsVTypes">
  <TotalTime>412</TotalTime>
  <Words>573</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86</cp:revision>
  <dcterms:created xsi:type="dcterms:W3CDTF">2016-03-28T05:48:29Z</dcterms:created>
  <dcterms:modified xsi:type="dcterms:W3CDTF">2020-05-18T09:53:59Z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