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65" r:id="rId2"/>
    <p:sldId id="36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552" autoAdjust="0"/>
  </p:normalViewPr>
  <p:slideViewPr>
    <p:cSldViewPr>
      <p:cViewPr varScale="1">
        <p:scale>
          <a:sx n="120" d="100"/>
          <a:sy n="120" d="100"/>
        </p:scale>
        <p:origin x="1344"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5/18/2020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2533878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1462299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FC40B69-382F-4CBC-8E06-CDF1D0A3AA9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68641" y="3529820"/>
            <a:ext cx="3421994" cy="2156847"/>
          </a:xfrm>
          <a:prstGeom prst="rect">
            <a:avLst/>
          </a:prstGeom>
        </p:spPr>
      </p:pic>
      <p:sp>
        <p:nvSpPr>
          <p:cNvPr id="14339" name="Text Box 2"/>
          <p:cNvSpPr txBox="1">
            <a:spLocks noChangeArrowheads="1"/>
          </p:cNvSpPr>
          <p:nvPr/>
        </p:nvSpPr>
        <p:spPr bwMode="auto">
          <a:xfrm>
            <a:off x="71300" y="768479"/>
            <a:ext cx="5451829" cy="5047536"/>
          </a:xfrm>
          <a:prstGeom prst="rect">
            <a:avLst/>
          </a:prstGeom>
          <a:noFill/>
          <a:ln w="19050">
            <a:noFill/>
            <a:miter lim="800000"/>
            <a:headEnd/>
            <a:tailEnd/>
          </a:ln>
        </p:spPr>
        <p:txBody>
          <a:bodyPr wrap="square">
            <a:spAutoFit/>
          </a:bodyPr>
          <a:lstStyle/>
          <a:p>
            <a:pPr marL="114300" indent="-114300" algn="just">
              <a:defRPr/>
            </a:pPr>
            <a:r>
              <a:rPr lang="en-GB" sz="1600" b="1" dirty="0" smtClean="0">
                <a:solidFill>
                  <a:srgbClr val="333399"/>
                </a:solidFill>
                <a:latin typeface="Tahoma" pitchFamily="34" charset="0"/>
              </a:rPr>
              <a:t>Date:</a:t>
            </a:r>
            <a:r>
              <a:rPr lang="en-US" sz="1600" b="1" dirty="0" smtClean="0">
                <a:solidFill>
                  <a:srgbClr val="333399"/>
                </a:solidFill>
                <a:latin typeface="Tahoma" pitchFamily="34" charset="0"/>
              </a:rPr>
              <a:t> 28</a:t>
            </a:r>
            <a:r>
              <a:rPr lang="en-US" sz="1600" b="1" baseline="30000" dirty="0" smtClean="0">
                <a:solidFill>
                  <a:srgbClr val="333399"/>
                </a:solidFill>
                <a:latin typeface="Tahoma" pitchFamily="34" charset="0"/>
              </a:rPr>
              <a:t>th</a:t>
            </a:r>
            <a:r>
              <a:rPr lang="en-US" sz="1600" b="1" dirty="0" smtClean="0">
                <a:solidFill>
                  <a:srgbClr val="333399"/>
                </a:solidFill>
                <a:latin typeface="Tahoma" pitchFamily="34" charset="0"/>
              </a:rPr>
              <a:t> October 2019 Incident </a:t>
            </a:r>
            <a:r>
              <a:rPr lang="en-US" sz="1600" b="1" dirty="0">
                <a:solidFill>
                  <a:srgbClr val="333399"/>
                </a:solidFill>
                <a:latin typeface="Tahoma" pitchFamily="34" charset="0"/>
              </a:rPr>
              <a:t>title : HiPo #65 </a:t>
            </a: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endParaRPr lang="en-US" sz="1050" dirty="0" smtClean="0">
              <a:solidFill>
                <a:srgbClr val="000000"/>
              </a:solidFill>
              <a:latin typeface="Arial" pitchFamily="34" charset="0"/>
            </a:endParaRPr>
          </a:p>
          <a:p>
            <a:pPr indent="-342900">
              <a:defRPr/>
            </a:pPr>
            <a:r>
              <a:rPr lang="en-GB" sz="1600" dirty="0" smtClean="0">
                <a:solidFill>
                  <a:srgbClr val="000000"/>
                </a:solidFill>
                <a:latin typeface="Calibri" panose="020F0502020204030204" pitchFamily="34" charset="0"/>
              </a:rPr>
              <a:t>A low </a:t>
            </a:r>
            <a:r>
              <a:rPr lang="en-GB" sz="1600" dirty="0" smtClean="0">
                <a:solidFill>
                  <a:srgbClr val="000000"/>
                </a:solidFill>
                <a:latin typeface="Calibri" panose="020F0502020204030204" pitchFamily="34" charset="0"/>
              </a:rPr>
              <a:t>bed driver attempted to stop his vehicle on the side of the road, was not paying full attention to the direction of travel. The low bed passenger side wheels went over the edge of the road and into soft material, causing the vehicle to list to that side, overbalancing the heavy load, which resulted in the load breaking its chains and falling from the trailer landing on its side. No injuries were sustained in this incident.</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285750" indent="-285750">
              <a:buFont typeface="Arial" panose="020B0604020202020204" pitchFamily="34" charset="0"/>
              <a:buChar char="•"/>
              <a:defRPr/>
            </a:pPr>
            <a:r>
              <a:rPr lang="en-GB" sz="1500" dirty="0">
                <a:latin typeface="Calibri" panose="020F0502020204030204" pitchFamily="34" charset="0"/>
                <a:cs typeface="Tahoma" pitchFamily="34" charset="0"/>
              </a:rPr>
              <a:t>Always drive with full attention to the road and the surroundings. </a:t>
            </a:r>
          </a:p>
          <a:p>
            <a:pPr marL="285750" indent="-285750">
              <a:buFont typeface="Arial" panose="020B0604020202020204" pitchFamily="34" charset="0"/>
              <a:buChar char="•"/>
              <a:defRPr/>
            </a:pPr>
            <a:r>
              <a:rPr lang="en-GB" sz="1500" dirty="0">
                <a:latin typeface="Calibri" panose="020F0502020204030204" pitchFamily="34" charset="0"/>
                <a:cs typeface="Tahoma" pitchFamily="34" charset="0"/>
              </a:rPr>
              <a:t>Always ensure safe distance is always maintained from road edges</a:t>
            </a:r>
          </a:p>
          <a:p>
            <a:pPr marL="285750" indent="-285750">
              <a:buFont typeface="Arial" panose="020B0604020202020204" pitchFamily="34" charset="0"/>
              <a:buChar char="•"/>
              <a:defRPr/>
            </a:pPr>
            <a:r>
              <a:rPr lang="en-GB" sz="1500" dirty="0">
                <a:latin typeface="Calibri" panose="020F0502020204030204" pitchFamily="34" charset="0"/>
                <a:cs typeface="Tahoma" pitchFamily="34" charset="0"/>
              </a:rPr>
              <a:t>Always ensure load restraints are in accordance with SP 2001</a:t>
            </a:r>
          </a:p>
          <a:p>
            <a:pPr marL="285750" indent="-285750">
              <a:buFont typeface="Arial" panose="020B0604020202020204" pitchFamily="34" charset="0"/>
              <a:buChar char="•"/>
              <a:defRPr/>
            </a:pPr>
            <a:r>
              <a:rPr lang="en-GB" sz="1500" dirty="0">
                <a:latin typeface="Calibri" panose="020F0502020204030204" pitchFamily="34" charset="0"/>
                <a:cs typeface="Tahoma" pitchFamily="34" charset="0"/>
              </a:rPr>
              <a:t>Always ensure TBTs are dynamic in nature and are inclusive of all supporting activities and updated with any changes to planned activities. </a:t>
            </a:r>
          </a:p>
          <a:p>
            <a:pPr marL="285750" indent="-285750">
              <a:buFont typeface="Arial" panose="020B0604020202020204" pitchFamily="34" charset="0"/>
              <a:buChar char="•"/>
              <a:defRPr/>
            </a:pPr>
            <a:r>
              <a:rPr lang="en-GB" sz="1500" dirty="0">
                <a:latin typeface="Calibri" panose="020F0502020204030204" pitchFamily="34" charset="0"/>
                <a:cs typeface="Tahoma" pitchFamily="34" charset="0"/>
              </a:rPr>
              <a:t>Journey plans to be followed and should include rest and lunch breaks.</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97804" y="5994317"/>
            <a:ext cx="5181600" cy="338554"/>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Ensure proper loading at all times !</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7" name="Picture 1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69606" y="1057515"/>
            <a:ext cx="3421994" cy="2336319"/>
          </a:xfrm>
          <a:prstGeom prst="rect">
            <a:avLst/>
          </a:prstGeom>
        </p:spPr>
      </p:pic>
      <p:sp>
        <p:nvSpPr>
          <p:cNvPr id="21" name="Freeform 132"/>
          <p:cNvSpPr>
            <a:spLocks/>
          </p:cNvSpPr>
          <p:nvPr/>
        </p:nvSpPr>
        <p:spPr bwMode="auto">
          <a:xfrm>
            <a:off x="8487923" y="51816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wrap="none"/>
          <a:lstStyle/>
          <a:p>
            <a:endParaRPr lang="en-US"/>
          </a:p>
        </p:txBody>
      </p:sp>
      <p:grpSp>
        <p:nvGrpSpPr>
          <p:cNvPr id="22" name="Group 131"/>
          <p:cNvGrpSpPr>
            <a:grpSpLocks/>
          </p:cNvGrpSpPr>
          <p:nvPr/>
        </p:nvGrpSpPr>
        <p:grpSpPr bwMode="auto">
          <a:xfrm>
            <a:off x="8555238" y="2706374"/>
            <a:ext cx="336550" cy="544513"/>
            <a:chOff x="3504" y="544"/>
            <a:chExt cx="2287" cy="1855"/>
          </a:xfrm>
        </p:grpSpPr>
        <p:sp>
          <p:nvSpPr>
            <p:cNvPr id="23"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4"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14" name="Text Box 12">
            <a:extLst>
              <a:ext uri="{FF2B5EF4-FFF2-40B4-BE49-F238E27FC236}">
                <a16:creationId xmlns:a16="http://schemas.microsoft.com/office/drawing/2014/main" id="{8AA5BFC2-C19B-48F4-991C-9B791769B0FF}"/>
              </a:ext>
            </a:extLst>
          </p:cNvPr>
          <p:cNvSpPr txBox="1">
            <a:spLocks noChangeArrowheads="1"/>
          </p:cNvSpPr>
          <p:nvPr/>
        </p:nvSpPr>
        <p:spPr bwMode="auto">
          <a:xfrm>
            <a:off x="5867400" y="3609606"/>
            <a:ext cx="1066800" cy="415498"/>
          </a:xfrm>
          <a:prstGeom prst="rect">
            <a:avLst/>
          </a:prstGeom>
          <a:noFill/>
          <a:ln w="9525">
            <a:solidFill>
              <a:srgbClr val="FF0000"/>
            </a:solidFill>
            <a:miter lim="800000"/>
            <a:headEnd/>
            <a:tailEnd/>
          </a:ln>
        </p:spPr>
        <p:txBody>
          <a:bodyPr wrap="square">
            <a:spAutoFit/>
          </a:bodyPr>
          <a:lstStyle/>
          <a:p>
            <a:pPr algn="ctr">
              <a:defRPr/>
            </a:pPr>
            <a:r>
              <a:rPr lang="en-GB" sz="1050" b="1" dirty="0">
                <a:solidFill>
                  <a:schemeClr val="bg1"/>
                </a:solidFill>
                <a:latin typeface="+mj-lt"/>
              </a:rPr>
              <a:t>Properly secured load</a:t>
            </a:r>
          </a:p>
        </p:txBody>
      </p:sp>
      <p:sp>
        <p:nvSpPr>
          <p:cNvPr id="3" name="Rectangle 2"/>
          <p:cNvSpPr/>
          <p:nvPr/>
        </p:nvSpPr>
        <p:spPr>
          <a:xfrm rot="10800000" flipV="1">
            <a:off x="5499697" y="5886595"/>
            <a:ext cx="3568103" cy="553998"/>
          </a:xfrm>
          <a:prstGeom prst="rect">
            <a:avLst/>
          </a:prstGeom>
        </p:spPr>
        <p:txBody>
          <a:bodyPr wrap="square">
            <a:spAutoFit/>
          </a:bodyPr>
          <a:lstStyle/>
          <a:p>
            <a:r>
              <a:rPr lang="en-AU" sz="1000" b="1" dirty="0">
                <a:latin typeface="Arial" panose="020B0604020202020204" pitchFamily="34" charset="0"/>
                <a:ea typeface="Times New Roman" panose="02020603050405020304" pitchFamily="18" charset="0"/>
                <a:cs typeface="Times New Roman" panose="02020603050405020304" pitchFamily="18" charset="0"/>
              </a:rPr>
              <a:t>Tracked excavator on low loader trailer. Two chains are each required at the rear, front and also one to secure the bucket boom.</a:t>
            </a:r>
            <a:endParaRPr lang="en-US" sz="1000" dirty="0"/>
          </a:p>
        </p:txBody>
      </p:sp>
      <p:sp>
        <p:nvSpPr>
          <p:cNvPr id="7" name="Circle: Hollow 6">
            <a:extLst>
              <a:ext uri="{FF2B5EF4-FFF2-40B4-BE49-F238E27FC236}">
                <a16:creationId xmlns:a16="http://schemas.microsoft.com/office/drawing/2014/main" id="{F24A8D44-8D31-4EDC-8848-E7AD0FC9561E}"/>
              </a:ext>
            </a:extLst>
          </p:cNvPr>
          <p:cNvSpPr/>
          <p:nvPr/>
        </p:nvSpPr>
        <p:spPr bwMode="auto">
          <a:xfrm>
            <a:off x="8487923" y="4656407"/>
            <a:ext cx="304800" cy="304800"/>
          </a:xfrm>
          <a:prstGeom prst="donut">
            <a:avLst>
              <a:gd name="adj" fmla="val 1525"/>
            </a:avLst>
          </a:prstGeom>
          <a:solidFill>
            <a:srgbClr val="FF0000"/>
          </a:solidFill>
          <a:ln w="31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sp>
        <p:nvSpPr>
          <p:cNvPr id="18" name="Circle: Hollow 17">
            <a:extLst>
              <a:ext uri="{FF2B5EF4-FFF2-40B4-BE49-F238E27FC236}">
                <a16:creationId xmlns:a16="http://schemas.microsoft.com/office/drawing/2014/main" id="{4C8AB90C-7FAD-4F8C-AB43-0B74A22A9596}"/>
              </a:ext>
            </a:extLst>
          </p:cNvPr>
          <p:cNvSpPr/>
          <p:nvPr/>
        </p:nvSpPr>
        <p:spPr bwMode="auto">
          <a:xfrm>
            <a:off x="7127238" y="4724400"/>
            <a:ext cx="304800" cy="304800"/>
          </a:xfrm>
          <a:prstGeom prst="donut">
            <a:avLst>
              <a:gd name="adj" fmla="val 1525"/>
            </a:avLst>
          </a:prstGeom>
          <a:solidFill>
            <a:srgbClr val="FF0000"/>
          </a:solidFill>
          <a:ln w="31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sp>
        <p:nvSpPr>
          <p:cNvPr id="19" name="Circle: Hollow 18">
            <a:extLst>
              <a:ext uri="{FF2B5EF4-FFF2-40B4-BE49-F238E27FC236}">
                <a16:creationId xmlns:a16="http://schemas.microsoft.com/office/drawing/2014/main" id="{39FD1AB5-8729-43C0-8CD6-4BB89CFE251E}"/>
              </a:ext>
            </a:extLst>
          </p:cNvPr>
          <p:cNvSpPr/>
          <p:nvPr/>
        </p:nvSpPr>
        <p:spPr bwMode="auto">
          <a:xfrm>
            <a:off x="5943600" y="4718436"/>
            <a:ext cx="304800" cy="304800"/>
          </a:xfrm>
          <a:prstGeom prst="donut">
            <a:avLst>
              <a:gd name="adj" fmla="val 1525"/>
            </a:avLst>
          </a:prstGeom>
          <a:solidFill>
            <a:srgbClr val="FF0000"/>
          </a:solidFill>
          <a:ln w="31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49928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0537" y="1250139"/>
            <a:ext cx="8351838" cy="4431983"/>
          </a:xfrm>
          <a:prstGeom prst="rect">
            <a:avLst/>
          </a:prstGeom>
          <a:noFill/>
          <a:ln w="19050">
            <a:noFill/>
            <a:miter lim="800000"/>
            <a:headEnd/>
            <a:tailEnd/>
          </a:ln>
        </p:spPr>
        <p:txBody>
          <a:bodyPr>
            <a:spAutoFit/>
          </a:bodyPr>
          <a:lstStyle/>
          <a:p>
            <a:pPr marL="342900" indent="-342900" eaLnBrk="1" hangingPunct="1">
              <a:defRPr/>
            </a:pPr>
            <a:r>
              <a:rPr lang="en-US" sz="1600" b="1" dirty="0" smtClean="0">
                <a:solidFill>
                  <a:srgbClr val="FF0000"/>
                </a:solidFill>
                <a:latin typeface="Tahoma" pitchFamily="34" charset="0"/>
              </a:rPr>
              <a:t>As </a:t>
            </a:r>
            <a:r>
              <a:rPr lang="en-US" sz="1600" b="1" dirty="0">
                <a:solidFill>
                  <a:srgbClr val="FF0000"/>
                </a:solidFill>
                <a:latin typeface="Tahoma" pitchFamily="34" charset="0"/>
              </a:rPr>
              <a:t>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a:solidFill>
                  <a:srgbClr val="0033CC"/>
                </a:solidFill>
                <a:latin typeface="Tahoma" panose="020B0604030504040204" pitchFamily="34" charset="0"/>
                <a:ea typeface="Tahoma" panose="020B0604030504040204" pitchFamily="34" charset="0"/>
                <a:cs typeface="Tahoma" panose="020B0604030504040204" pitchFamily="34" charset="0"/>
                <a:sym typeface="Wingdings" pitchFamily="2" charset="2"/>
              </a:rPr>
              <a:t>Do you ensure that journey manager is briefed about the route, activities and breaks prior to issuing a JMP ?</a:t>
            </a:r>
          </a:p>
          <a:p>
            <a:pPr marL="342900" indent="-342900" eaLnBrk="1" hangingPunct="1">
              <a:buFont typeface="+mj-lt"/>
              <a:buAutoNum type="arabicPeriod"/>
              <a:defRPr/>
            </a:pPr>
            <a:r>
              <a:rPr lang="en-US" sz="1600" dirty="0">
                <a:solidFill>
                  <a:srgbClr val="0033CC"/>
                </a:solidFill>
                <a:latin typeface="Tahoma" panose="020B0604030504040204" pitchFamily="34" charset="0"/>
                <a:ea typeface="Tahoma" panose="020B0604030504040204" pitchFamily="34" charset="0"/>
                <a:cs typeface="Tahoma" panose="020B0604030504040204" pitchFamily="34" charset="0"/>
                <a:sym typeface="Wingdings" pitchFamily="2" charset="2"/>
              </a:rPr>
              <a:t>Do you identify the key personnel and specific training required as per their job roles ?</a:t>
            </a:r>
          </a:p>
          <a:p>
            <a:pPr marL="342900" indent="-342900" eaLnBrk="1" hangingPunct="1">
              <a:buFont typeface="+mj-lt"/>
              <a:buAutoNum type="arabicPeriod"/>
              <a:defRPr/>
            </a:pPr>
            <a:r>
              <a:rPr lang="en-US" sz="1600" dirty="0">
                <a:solidFill>
                  <a:srgbClr val="0033CC"/>
                </a:solidFill>
                <a:latin typeface="Tahoma" panose="020B0604030504040204" pitchFamily="34" charset="0"/>
                <a:ea typeface="Tahoma" panose="020B0604030504040204" pitchFamily="34" charset="0"/>
                <a:cs typeface="Tahoma" panose="020B0604030504040204" pitchFamily="34" charset="0"/>
                <a:sym typeface="Wingdings" pitchFamily="2" charset="2"/>
              </a:rPr>
              <a:t>Do you ensure that work planning is carried out with SIMOPS considerations? </a:t>
            </a:r>
          </a:p>
          <a:p>
            <a:pPr marL="342900" indent="-342900" eaLnBrk="1" hangingPunct="1">
              <a:buFont typeface="+mj-lt"/>
              <a:buAutoNum type="arabicPeriod"/>
              <a:defRPr/>
            </a:pPr>
            <a:r>
              <a:rPr lang="en-US" sz="1600" dirty="0">
                <a:solidFill>
                  <a:srgbClr val="0033CC"/>
                </a:solidFill>
                <a:latin typeface="Tahoma" panose="020B0604030504040204" pitchFamily="34" charset="0"/>
                <a:ea typeface="Tahoma" panose="020B0604030504040204" pitchFamily="34" charset="0"/>
                <a:cs typeface="Tahoma" panose="020B0604030504040204" pitchFamily="34" charset="0"/>
                <a:sym typeface="Wingdings" pitchFamily="2" charset="2"/>
              </a:rPr>
              <a:t>Do you ensure that activities follow safe working procedure and are audited against best practice?  </a:t>
            </a:r>
          </a:p>
          <a:p>
            <a:pPr marL="342900" indent="-342900" eaLnBrk="1" hangingPunct="1">
              <a:buFont typeface="+mj-lt"/>
              <a:buAutoNum type="arabicPeriod"/>
              <a:defRPr/>
            </a:pPr>
            <a:r>
              <a:rPr lang="en-US" sz="1600" dirty="0">
                <a:solidFill>
                  <a:srgbClr val="0033CC"/>
                </a:solidFill>
                <a:latin typeface="Tahoma" panose="020B0604030504040204" pitchFamily="34" charset="0"/>
                <a:ea typeface="Tahoma" panose="020B0604030504040204" pitchFamily="34" charset="0"/>
                <a:cs typeface="Tahoma" panose="020B0604030504040204" pitchFamily="34" charset="0"/>
                <a:sym typeface="Wingdings" pitchFamily="2" charset="2"/>
              </a:rPr>
              <a:t>Do you check SP 2001 at regular intervals to ensure compliance ? </a:t>
            </a:r>
          </a:p>
          <a:p>
            <a:pPr marL="342900" indent="-342900" eaLnBrk="1" hangingPunct="1">
              <a:buFont typeface="+mj-lt"/>
              <a:buAutoNum type="arabicPeriod"/>
              <a:defRPr/>
            </a:pPr>
            <a:r>
              <a:rPr lang="en-US" sz="1600" dirty="0">
                <a:solidFill>
                  <a:srgbClr val="0033CC"/>
                </a:solidFill>
                <a:latin typeface="Tahoma" panose="020B0604030504040204" pitchFamily="34" charset="0"/>
                <a:ea typeface="Tahoma" panose="020B0604030504040204" pitchFamily="34" charset="0"/>
                <a:cs typeface="Tahoma" panose="020B0604030504040204" pitchFamily="34" charset="0"/>
                <a:sym typeface="Wingdings" pitchFamily="2" charset="2"/>
              </a:rPr>
              <a:t>Do you carry out routine load safety checks on vehicles ? </a:t>
            </a: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endParaRPr lang="en-US" sz="1400" dirty="0">
              <a:solidFill>
                <a:srgbClr val="FF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23850" y="877007"/>
            <a:ext cx="5314950" cy="307777"/>
          </a:xfrm>
          <a:prstGeom prst="rect">
            <a:avLst/>
          </a:prstGeom>
          <a:noFill/>
          <a:ln w="9525">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28</a:t>
            </a:r>
            <a:r>
              <a:rPr lang="en-US" sz="1400" b="1" baseline="30000" dirty="0">
                <a:solidFill>
                  <a:srgbClr val="333399"/>
                </a:solidFill>
                <a:latin typeface="Tahoma" pitchFamily="34" charset="0"/>
              </a:rPr>
              <a:t>th</a:t>
            </a:r>
            <a:r>
              <a:rPr lang="en-US" sz="1400" b="1" dirty="0">
                <a:solidFill>
                  <a:srgbClr val="333399"/>
                </a:solidFill>
                <a:latin typeface="Tahoma" pitchFamily="34" charset="0"/>
              </a:rPr>
              <a:t> October 2019 Incident title : HiPo #65 </a:t>
            </a:r>
            <a:endParaRPr lang="en-US" sz="1200" b="1" dirty="0">
              <a:solidFill>
                <a:srgbClr val="FF0000"/>
              </a:solidFill>
              <a:latin typeface="Tahoma" pitchFamily="34" charset="0"/>
            </a:endParaRPr>
          </a:p>
        </p:txBody>
      </p:sp>
    </p:spTree>
    <p:extLst>
      <p:ext uri="{BB962C8B-B14F-4D97-AF65-F5344CB8AC3E}">
        <p14:creationId xmlns:p14="http://schemas.microsoft.com/office/powerpoint/2010/main" val="3478277746"/>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92327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6B194156-189D-4E92-BF3F-2CD66A567B46}"/>
</file>

<file path=customXml/itemProps2.xml><?xml version="1.0" encoding="utf-8"?>
<ds:datastoreItem xmlns:ds="http://schemas.openxmlformats.org/officeDocument/2006/customXml" ds:itemID="{D17648BE-4E9C-49DA-9DA1-92435B51A92D}"/>
</file>

<file path=customXml/itemProps3.xml><?xml version="1.0" encoding="utf-8"?>
<ds:datastoreItem xmlns:ds="http://schemas.openxmlformats.org/officeDocument/2006/customXml" ds:itemID="{503D039E-36E4-4405-8497-151E0747046F}"/>
</file>

<file path=docProps/app.xml><?xml version="1.0" encoding="utf-8"?>
<Properties xmlns="http://schemas.openxmlformats.org/officeDocument/2006/extended-properties" xmlns:vt="http://schemas.openxmlformats.org/officeDocument/2006/docPropsVTypes">
  <TotalTime>412</TotalTime>
  <Words>573</Words>
  <Application>Microsoft Office PowerPoint</Application>
  <PresentationFormat>On-screen Show (4:3)</PresentationFormat>
  <Paragraphs>50</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86</cp:revision>
  <dcterms:created xsi:type="dcterms:W3CDTF">2016-03-28T05:48:29Z</dcterms:created>
  <dcterms:modified xsi:type="dcterms:W3CDTF">2020-05-18T09:53:59Z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