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69" r:id="rId2"/>
    <p:sldId id="37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552" autoAdjust="0"/>
  </p:normalViewPr>
  <p:slideViewPr>
    <p:cSldViewPr>
      <p:cViewPr varScale="1">
        <p:scale>
          <a:sx n="96" d="100"/>
          <a:sy n="96" d="100"/>
        </p:scale>
        <p:origin x="82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Ensure all dates and titles are input </a:t>
            </a:r>
          </a:p>
          <a:p>
            <a:endParaRPr lang="en-US" dirty="0" smtClean="0"/>
          </a:p>
          <a:p>
            <a:r>
              <a:rPr lang="en-US" dirty="0" smtClean="0"/>
              <a:t>A short description should be provided without mentioning names of contractors or</a:t>
            </a:r>
            <a:r>
              <a:rPr lang="en-US" baseline="0" dirty="0" smtClean="0"/>
              <a:t> individuals.  You should include, what happened, to who (by job title) and what injuries this resulted in.  Nothing more!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strap line should be the main point you want to get across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images should be self explanatory, what went wrong (if you create a reconstruction please ensure you do not put people at risk) and below how it should be done.   </a:t>
            </a:r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138733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Ensure all dates and titles are input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83767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92766" y="775004"/>
            <a:ext cx="5407872" cy="462434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28</a:t>
            </a:r>
            <a:r>
              <a:rPr lang="en-US" sz="1600" b="1" baseline="30000" dirty="0" smtClean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October 2019 Incident: HiPo#66 DROPS</a:t>
            </a: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eaLnBrk="1" hangingPunct="1">
              <a:defRPr/>
            </a:pPr>
            <a:r>
              <a:rPr lang="en-US" sz="1600" dirty="0">
                <a:latin typeface="Calibri" panose="020F0502020204030204" pitchFamily="34" charset="0"/>
              </a:rPr>
              <a:t>While pulling out of hole drill string, the racking board </a:t>
            </a:r>
            <a:r>
              <a:rPr lang="en-US" sz="1600" dirty="0" smtClean="0">
                <a:latin typeface="Calibri" panose="020F0502020204030204" pitchFamily="34" charset="0"/>
              </a:rPr>
              <a:t>winch chain </a:t>
            </a:r>
            <a:r>
              <a:rPr lang="en-US" sz="1600" dirty="0">
                <a:latin typeface="Calibri" panose="020F0502020204030204" pitchFamily="34" charset="0"/>
              </a:rPr>
              <a:t>with </a:t>
            </a:r>
            <a:r>
              <a:rPr lang="en-US" sz="1600" dirty="0">
                <a:latin typeface="Calibri" panose="020F0502020204030204" pitchFamily="34" charset="0"/>
              </a:rPr>
              <a:t>its </a:t>
            </a:r>
            <a:r>
              <a:rPr lang="en-US" sz="1600" dirty="0" smtClean="0">
                <a:latin typeface="Calibri" panose="020F0502020204030204" pitchFamily="34" charset="0"/>
              </a:rPr>
              <a:t>attached </a:t>
            </a:r>
            <a:r>
              <a:rPr lang="en-US" sz="1600" dirty="0">
                <a:latin typeface="Calibri" panose="020F0502020204030204" pitchFamily="34" charset="0"/>
              </a:rPr>
              <a:t>hook (total weight 1.2kg) dropped down to the rig floor (height 17m). </a:t>
            </a:r>
            <a:endParaRPr lang="en-US" sz="1600" dirty="0">
              <a:latin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en-US" sz="1600" dirty="0">
                <a:latin typeface="Calibri" panose="020F0502020204030204" pitchFamily="34" charset="0"/>
              </a:rPr>
              <a:t>Both </a:t>
            </a:r>
            <a:r>
              <a:rPr lang="en-US" sz="1600" dirty="0">
                <a:latin typeface="Calibri" panose="020F0502020204030204" pitchFamily="34" charset="0"/>
              </a:rPr>
              <a:t>halves of the Crosby chain connecting link  “</a:t>
            </a:r>
            <a:r>
              <a:rPr lang="en-US" sz="1600" dirty="0" err="1">
                <a:latin typeface="Calibri" panose="020F0502020204030204" pitchFamily="34" charset="0"/>
              </a:rPr>
              <a:t>LoK</a:t>
            </a:r>
            <a:r>
              <a:rPr lang="en-US" sz="1600" dirty="0">
                <a:latin typeface="Calibri" panose="020F0502020204030204" pitchFamily="34" charset="0"/>
              </a:rPr>
              <a:t> A-Loy”  were found, </a:t>
            </a:r>
            <a:r>
              <a:rPr lang="en-US" sz="1600" dirty="0" smtClean="0">
                <a:latin typeface="Calibri" panose="020F0502020204030204" pitchFamily="34" charset="0"/>
              </a:rPr>
              <a:t>but </a:t>
            </a:r>
            <a:r>
              <a:rPr lang="en-US" sz="1600" dirty="0">
                <a:latin typeface="Calibri" panose="020F0502020204030204" pitchFamily="34" charset="0"/>
              </a:rPr>
              <a:t>connecting rod and the lock were not found. No body was in the Red </a:t>
            </a:r>
            <a:r>
              <a:rPr lang="en-US" sz="1600" dirty="0" smtClean="0">
                <a:latin typeface="Calibri" panose="020F0502020204030204" pitchFamily="34" charset="0"/>
              </a:rPr>
              <a:t>Zone </a:t>
            </a:r>
            <a:r>
              <a:rPr lang="en-US" sz="1600" dirty="0">
                <a:latin typeface="Calibri" panose="020F0502020204030204" pitchFamily="34" charset="0"/>
              </a:rPr>
              <a:t>at that </a:t>
            </a:r>
            <a:r>
              <a:rPr lang="en-US" sz="1600" dirty="0">
                <a:latin typeface="Calibri" panose="020F0502020204030204" pitchFamily="34" charset="0"/>
              </a:rPr>
              <a:t>time.</a:t>
            </a:r>
            <a:endParaRPr lang="en-US" sz="1600" dirty="0">
              <a:latin typeface="Calibri" panose="020F0502020204030204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1450" indent="-171450" eaLnBrk="1" hangingPunct="1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Calibri" panose="020F0502020204030204" pitchFamily="34" charset="0"/>
                <a:cs typeface="Tahoma" pitchFamily="34" charset="0"/>
              </a:rPr>
              <a:t>Always </a:t>
            </a:r>
            <a:r>
              <a:rPr lang="en-US" sz="1600" dirty="0">
                <a:latin typeface="Calibri" panose="020F0502020204030204" pitchFamily="34" charset="0"/>
                <a:cs typeface="Tahoma" pitchFamily="34" charset="0"/>
              </a:rPr>
              <a:t>ensure chain assembly on monkey board &amp; all potential dropped objects are included in DROPs checklist</a:t>
            </a:r>
          </a:p>
          <a:p>
            <a:pPr marL="171450" indent="-171450" eaLnBrk="1" hangingPunct="1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Calibri" panose="020F0502020204030204" pitchFamily="34" charset="0"/>
                <a:cs typeface="Tahoma" pitchFamily="34" charset="0"/>
              </a:rPr>
              <a:t>Always ensure racking board winch accessories are part of lifting gear checklist and inspected as per procedure </a:t>
            </a:r>
          </a:p>
          <a:p>
            <a:pPr marL="171450" indent="-171450" eaLnBrk="1" hangingPunct="1">
              <a:buFont typeface="Arial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  <a:cs typeface="Tahoma" pitchFamily="34" charset="0"/>
              </a:rPr>
              <a:t> Always ensure to check and maintain equipment used above head height.</a:t>
            </a:r>
          </a:p>
          <a:p>
            <a:pPr marL="171450" indent="-171450" eaLnBrk="1" hangingPunct="1">
              <a:buFont typeface="Arial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  <a:cs typeface="Tahoma" pitchFamily="34" charset="0"/>
              </a:rPr>
              <a:t>Always ensure to stay away from Red Zone area</a:t>
            </a:r>
            <a:r>
              <a:rPr lang="en-US" sz="1600" dirty="0" smtClean="0">
                <a:latin typeface="Calibri" panose="020F0502020204030204" pitchFamily="34" charset="0"/>
                <a:cs typeface="Tahoma" pitchFamily="34" charset="0"/>
              </a:rPr>
              <a:t>.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55933" y="5475621"/>
            <a:ext cx="5181600" cy="5847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Always inspect and </a:t>
            </a:r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maintain the connecting links (LOK-A LOY) according to OEM.</a:t>
            </a:r>
            <a:endParaRPr 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00700" y="1047478"/>
            <a:ext cx="3352800" cy="2301354"/>
          </a:xfrm>
          <a:prstGeom prst="rect">
            <a:avLst/>
          </a:prstGeom>
        </p:spPr>
      </p:pic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534400" y="2743200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00700" y="3466655"/>
            <a:ext cx="3429000" cy="2301354"/>
          </a:xfrm>
          <a:prstGeom prst="rect">
            <a:avLst/>
          </a:prstGeom>
        </p:spPr>
      </p:pic>
      <p:sp>
        <p:nvSpPr>
          <p:cNvPr id="26634" name="Freeform 132"/>
          <p:cNvSpPr>
            <a:spLocks/>
          </p:cNvSpPr>
          <p:nvPr/>
        </p:nvSpPr>
        <p:spPr bwMode="auto">
          <a:xfrm>
            <a:off x="8534400" y="53340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01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261610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ensure, the  derrick man is trained to look for possible drops objects?</a:t>
            </a: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ensure, the drops 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inspection covers all parts and identifies the 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primary retentions and securing methods – including for any temporary replacements at height?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ensure, the inspection program cover winch chains and other accessories. </a:t>
            </a: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385566" y="855762"/>
            <a:ext cx="54505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28</a:t>
            </a:r>
            <a:r>
              <a:rPr lang="en-US" sz="1600" b="1" baseline="30000" dirty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October 2019 Incident: HiPo#66 DROPS</a:t>
            </a: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70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92328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488AD7AA-C613-44D0-B100-4876416C800F}"/>
</file>

<file path=customXml/itemProps2.xml><?xml version="1.0" encoding="utf-8"?>
<ds:datastoreItem xmlns:ds="http://schemas.openxmlformats.org/officeDocument/2006/customXml" ds:itemID="{02DF437A-8287-499A-BE69-CE278F230DB3}"/>
</file>

<file path=customXml/itemProps3.xml><?xml version="1.0" encoding="utf-8"?>
<ds:datastoreItem xmlns:ds="http://schemas.openxmlformats.org/officeDocument/2006/customXml" ds:itemID="{AC4AAAAC-2032-47AD-A939-6B66FDD1056F}"/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487</Words>
  <Application>Microsoft Office PowerPoint</Application>
  <PresentationFormat>On-screen Show (4:3)</PresentationFormat>
  <Paragraphs>46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90</cp:revision>
  <dcterms:created xsi:type="dcterms:W3CDTF">2016-03-28T05:48:29Z</dcterms:created>
  <dcterms:modified xsi:type="dcterms:W3CDTF">2020-05-03T09:43:24Z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