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5" r:id="rId2"/>
    <p:sldId id="3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Ensure all dates and titles are input </a:t>
            </a:r>
          </a:p>
          <a:p>
            <a:endParaRPr lang="en-US" altLang="en-US" smtClean="0"/>
          </a:p>
          <a:p>
            <a:r>
              <a:rPr lang="en-US" altLang="en-US" smtClean="0"/>
              <a:t>A short description should be provided without mentioning names of contractors or individuals.  You should include, what happened, to who (by job title) and what injuries this resulted in.  Nothing more!</a:t>
            </a:r>
          </a:p>
          <a:p>
            <a:endParaRPr lang="en-US" altLang="en-US" smtClean="0"/>
          </a:p>
          <a:p>
            <a:r>
              <a:rPr lang="en-US" altLang="en-US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altLang="en-US" smtClean="0"/>
          </a:p>
          <a:p>
            <a:r>
              <a:rPr lang="en-US" altLang="en-US" smtClean="0"/>
              <a:t>The strap line should be the main point you want to get across</a:t>
            </a:r>
          </a:p>
          <a:p>
            <a:endParaRPr lang="en-US" altLang="en-US" smtClean="0"/>
          </a:p>
          <a:p>
            <a:r>
              <a:rPr lang="en-US" altLang="en-US" smtClean="0"/>
              <a:t>The images should be self explanatory, what went wrong (if you create a reconstruction please ensure you do not put people at risk) and below how it should be done.   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6CCB25-C6F0-44EB-A67A-1B3A96C9B75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70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Ensure all dates and titles are input </a:t>
            </a:r>
          </a:p>
          <a:p>
            <a:endParaRPr lang="en-US" altLang="en-US" smtClean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en-US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altLang="en-US" smtClean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en-US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Imagine you have to audit other companies to see if they could have the same issues.</a:t>
            </a:r>
          </a:p>
          <a:p>
            <a:endParaRPr lang="en-US" altLang="en-US" smtClean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en-US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These questions should start with: Do you ensure…………………?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78B0397-52AC-4C71-9BD9-22FA274AE0B5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81032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1599" y="3399224"/>
            <a:ext cx="3747311" cy="260071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1599" y="949723"/>
            <a:ext cx="3747312" cy="2182988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3010" y="727812"/>
            <a:ext cx="5128589" cy="527836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500" b="1" dirty="0">
                <a:solidFill>
                  <a:srgbClr val="333399"/>
                </a:solidFill>
                <a:latin typeface="Tahoma" pitchFamily="34" charset="0"/>
              </a:rPr>
              <a:t>Date: 25th October 2019</a:t>
            </a:r>
            <a:r>
              <a:rPr lang="en-US" sz="1500" b="1" dirty="0">
                <a:solidFill>
                  <a:srgbClr val="333399"/>
                </a:solidFill>
                <a:latin typeface="Tahoma" pitchFamily="34" charset="0"/>
              </a:rPr>
              <a:t>   Incident Title: </a:t>
            </a:r>
            <a:r>
              <a:rPr lang="en-US" sz="1500" b="1" dirty="0" smtClean="0">
                <a:solidFill>
                  <a:srgbClr val="333399"/>
                </a:solidFill>
                <a:latin typeface="Tahoma" pitchFamily="34" charset="0"/>
              </a:rPr>
              <a:t>HiPo#68</a:t>
            </a:r>
            <a:endParaRPr lang="en-US" sz="15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Arial" panose="020B0604020202020204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Arial" panose="020B0604020202020204" pitchFamily="34" charset="0"/>
              </a:rPr>
              <a:t>What happened?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Calibri" panose="020F0502020204030204" pitchFamily="34" charset="0"/>
                <a:cs typeface="Arial" pitchFamily="34" charset="0"/>
              </a:rPr>
              <a:t>During the </a:t>
            </a:r>
            <a:r>
              <a:rPr lang="en-GB" sz="1600" dirty="0">
                <a:latin typeface="Calibri" panose="020F0502020204030204" pitchFamily="34" charset="0"/>
                <a:cs typeface="Arial" pitchFamily="34" charset="0"/>
              </a:rPr>
              <a:t>a </a:t>
            </a:r>
            <a:r>
              <a:rPr lang="en-GB" sz="1600" dirty="0">
                <a:latin typeface="Calibri" panose="020F0502020204030204" pitchFamily="34" charset="0"/>
                <a:cs typeface="Arial" pitchFamily="34" charset="0"/>
              </a:rPr>
              <a:t>camp move </a:t>
            </a:r>
            <a:r>
              <a:rPr lang="en-GB" sz="1600" dirty="0">
                <a:latin typeface="Calibri" panose="020F0502020204030204" pitchFamily="34" charset="0"/>
                <a:cs typeface="Arial" pitchFamily="34" charset="0"/>
              </a:rPr>
              <a:t>an oilfield </a:t>
            </a:r>
            <a:r>
              <a:rPr lang="en-GB" sz="1600" dirty="0">
                <a:latin typeface="Calibri" panose="020F0502020204030204" pitchFamily="34" charset="0"/>
                <a:cs typeface="Arial" pitchFamily="34" charset="0"/>
              </a:rPr>
              <a:t>truck was winching a 3 cabin skid, when the </a:t>
            </a:r>
            <a:r>
              <a:rPr lang="en-GB" sz="1600" dirty="0">
                <a:latin typeface="Calibri" panose="020F0502020204030204" pitchFamily="34" charset="0"/>
                <a:cs typeface="Arial" pitchFamily="34" charset="0"/>
              </a:rPr>
              <a:t>front </a:t>
            </a:r>
            <a:r>
              <a:rPr lang="en-GB" sz="1600" dirty="0">
                <a:latin typeface="Calibri" panose="020F0502020204030204" pitchFamily="34" charset="0"/>
                <a:cs typeface="Arial" pitchFamily="34" charset="0"/>
              </a:rPr>
              <a:t>of the skid was approximately 1m from the ground the winch has unspooled causing the skid to drop. The cabins suffered some structural and internal damages. There were no injuries.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Arial" panose="020B0604020202020204" pitchFamily="34" charset="0"/>
              </a:rPr>
              <a:t>Your learning from this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Arial" panose="020B0604020202020204" pitchFamily="34" charset="0"/>
              </a:rPr>
              <a:t>incident.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Arial" panose="020B0604020202020204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Always check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and confirm the winch clutch lock is properly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engaged.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Make sure you check for hazards and people before you start winching.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Make sure that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no one is in the line of fire when you are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winching loads.</a:t>
            </a:r>
            <a:endParaRPr lang="en-US" sz="1600" dirty="0">
              <a:latin typeface="Calibri" panose="020F0502020204030204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Always use your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empowerment to stop if you feel that what you are doing is unsafe?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Report 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all defects to the workshop team?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6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  <a:sym typeface="Webdings" panose="05030102010509060703" pitchFamily="18" charset="2"/>
            </a:endParaRPr>
          </a:p>
        </p:txBody>
      </p:sp>
      <p:sp>
        <p:nvSpPr>
          <p:cNvPr id="44036" name="TextBox 16"/>
          <p:cNvSpPr txBox="1">
            <a:spLocks noChangeArrowheads="1"/>
          </p:cNvSpPr>
          <p:nvPr/>
        </p:nvSpPr>
        <p:spPr bwMode="auto">
          <a:xfrm>
            <a:off x="327819" y="5539968"/>
            <a:ext cx="4419600" cy="584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Visually </a:t>
            </a:r>
            <a:r>
              <a:rPr kumimoji="0" lang="en-GB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check </a:t>
            </a:r>
            <a:r>
              <a:rPr kumimoji="0" lang="en-GB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the winch </a:t>
            </a:r>
            <a:r>
              <a:rPr kumimoji="0" lang="en-GB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lock is in place before </a:t>
            </a:r>
            <a:r>
              <a:rPr kumimoji="0" lang="en-GB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using the winch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PDO Second Alert</a:t>
            </a:r>
          </a:p>
        </p:txBody>
      </p:sp>
      <p:sp>
        <p:nvSpPr>
          <p:cNvPr id="44045" name="Freeform 132"/>
          <p:cNvSpPr>
            <a:spLocks/>
          </p:cNvSpPr>
          <p:nvPr/>
        </p:nvSpPr>
        <p:spPr bwMode="auto">
          <a:xfrm>
            <a:off x="8413750" y="5374868"/>
            <a:ext cx="457200" cy="457200"/>
          </a:xfrm>
          <a:custGeom>
            <a:avLst/>
            <a:gdLst>
              <a:gd name="T0" fmla="*/ 0 w 1336"/>
              <a:gd name="T1" fmla="*/ 2147483646 h 888"/>
              <a:gd name="T2" fmla="*/ 2147483646 w 1336"/>
              <a:gd name="T3" fmla="*/ 2147483646 h 888"/>
              <a:gd name="T4" fmla="*/ 2147483646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4046" name="Group 131"/>
          <p:cNvGrpSpPr>
            <a:grpSpLocks/>
          </p:cNvGrpSpPr>
          <p:nvPr/>
        </p:nvGrpSpPr>
        <p:grpSpPr bwMode="auto">
          <a:xfrm>
            <a:off x="8524056" y="2507643"/>
            <a:ext cx="336550" cy="544513"/>
            <a:chOff x="3504" y="544"/>
            <a:chExt cx="2287" cy="1855"/>
          </a:xfrm>
        </p:grpSpPr>
        <p:sp>
          <p:nvSpPr>
            <p:cNvPr id="4404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405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8" name="Cloud 27"/>
          <p:cNvSpPr/>
          <p:nvPr/>
        </p:nvSpPr>
        <p:spPr bwMode="auto">
          <a:xfrm rot="12150357">
            <a:off x="6683706" y="1573410"/>
            <a:ext cx="1400175" cy="1143000"/>
          </a:xfrm>
          <a:prstGeom prst="cloud">
            <a:avLst/>
          </a:prstGeom>
          <a:blipFill dpi="0" rotWithShape="1">
            <a:blip r:embed="rId5">
              <a:alphaModFix amt="69000"/>
            </a:blip>
            <a:srcRect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048" name="Slide Number Placeholder 1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6EE8F8-543F-44A9-8DFD-C9DFB9663B0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040" name="Explosion 1 18"/>
          <p:cNvSpPr>
            <a:spLocks noChangeArrowheads="1"/>
          </p:cNvSpPr>
          <p:nvPr/>
        </p:nvSpPr>
        <p:spPr bwMode="auto">
          <a:xfrm>
            <a:off x="7040893" y="1892415"/>
            <a:ext cx="685800" cy="533400"/>
          </a:xfrm>
          <a:prstGeom prst="irregularSeal1">
            <a:avLst/>
          </a:prstGeom>
          <a:solidFill>
            <a:srgbClr val="FF0000">
              <a:alpha val="6588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7594293" y="3861048"/>
            <a:ext cx="1442203" cy="1247307"/>
          </a:xfrm>
          <a:prstGeom prst="ellipse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2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25538"/>
            <a:ext cx="8839200" cy="375487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  <a:cs typeface="+mn-cs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  <a:cs typeface="+mn-cs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Do you ensure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the relevant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staff are aware of the correct procedure of checking the winch clutch lock before they carry out a winching operation?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Do you ensure that all your staff have been competency assessed and carry out their roles in accordance with agreed procedures?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Do you ensure that are reminded of these procedures during toolbox talks?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Do you ensure that winching operations are assured with audits and inspections?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Do you ensure that all equipment is serviced and maintained in accordance with the manufacturers requirements and that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staff are competent to determine what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is required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?</a:t>
            </a:r>
          </a:p>
          <a:p>
            <a:pPr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cs typeface="+mn-cs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* </a:t>
            </a:r>
            <a:r>
              <a:rPr lang="en-US" sz="1000" i="1" dirty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If the answer is NO to any of the above questions please ensure you take action to correct this finding. </a:t>
            </a:r>
          </a:p>
        </p:txBody>
      </p:sp>
      <p:grpSp>
        <p:nvGrpSpPr>
          <p:cNvPr id="46083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46087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sz="2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  <a:cs typeface="+mn-cs"/>
                </a:rPr>
                <a:t>Management self audit </a:t>
              </a:r>
            </a:p>
          </p:txBody>
        </p:sp>
        <p:sp>
          <p:nvSpPr>
            <p:cNvPr id="46089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10000"/>
                </a:spcBef>
                <a:buFontTx/>
                <a:buNone/>
              </a:pPr>
              <a:endParaRPr lang="en-GB" altLang="en-US" sz="1200" b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090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084" name="Rectangle 8"/>
          <p:cNvSpPr>
            <a:spLocks noChangeArrowheads="1"/>
          </p:cNvSpPr>
          <p:nvPr/>
        </p:nvSpPr>
        <p:spPr bwMode="auto">
          <a:xfrm>
            <a:off x="17054" y="813259"/>
            <a:ext cx="516840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500" b="1" dirty="0">
                <a:solidFill>
                  <a:srgbClr val="333399"/>
                </a:solidFill>
                <a:latin typeface="Tahoma" pitchFamily="34" charset="0"/>
              </a:rPr>
              <a:t>Date: 25th October 2019</a:t>
            </a:r>
            <a:r>
              <a:rPr lang="en-US" altLang="en-US" sz="1500" b="1" dirty="0">
                <a:solidFill>
                  <a:srgbClr val="333399"/>
                </a:solidFill>
                <a:latin typeface="Tahoma" pitchFamily="34" charset="0"/>
              </a:rPr>
              <a:t>   Incident Title: </a:t>
            </a:r>
            <a:r>
              <a:rPr lang="en-US" altLang="en-US" sz="1500" b="1" dirty="0" smtClean="0">
                <a:solidFill>
                  <a:srgbClr val="333399"/>
                </a:solidFill>
                <a:latin typeface="Tahoma" pitchFamily="34" charset="0"/>
              </a:rPr>
              <a:t>HiPo#68</a:t>
            </a:r>
            <a:endParaRPr lang="en-US" altLang="en-US" sz="15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46086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FE35F1-8C69-4C73-A9D3-8BA27141809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88785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92329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D2FF765-CC83-4BCE-A28E-3592CEDDA879}"/>
</file>

<file path=customXml/itemProps2.xml><?xml version="1.0" encoding="utf-8"?>
<ds:datastoreItem xmlns:ds="http://schemas.openxmlformats.org/officeDocument/2006/customXml" ds:itemID="{E2B90DA1-F0E0-4553-AB04-FAC966416EB5}"/>
</file>

<file path=customXml/itemProps3.xml><?xml version="1.0" encoding="utf-8"?>
<ds:datastoreItem xmlns:ds="http://schemas.openxmlformats.org/officeDocument/2006/customXml" ds:itemID="{60DE1BC1-066D-4FAF-8BEB-0645A402B22D}"/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523</Words>
  <Application>Microsoft Office PowerPoint</Application>
  <PresentationFormat>On-screen Show (4:3)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80</cp:revision>
  <dcterms:created xsi:type="dcterms:W3CDTF">2016-03-28T05:48:29Z</dcterms:created>
  <dcterms:modified xsi:type="dcterms:W3CDTF">2020-03-04T08:41:48Z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