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3" r:id="rId2"/>
    <p:sldId id="3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78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3177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7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.P\Desktop\WhatsApp Image 2019-12-01 at 9.28.23 A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149" y="3457911"/>
            <a:ext cx="3450235" cy="26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C:\Users\u\Desktop\Incident Notification North\Ok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6149" y="765313"/>
            <a:ext cx="3450235" cy="2646630"/>
          </a:xfrm>
          <a:prstGeom prst="rect">
            <a:avLst/>
          </a:prstGeom>
          <a:noFill/>
          <a:ln>
            <a:noFill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4243" y="762000"/>
            <a:ext cx="5544394" cy="39703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November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title: MVI rollover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 Rounded MT Bold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Arial Rounded MT Bold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Arial Rounded MT Bold" pitchFamily="34" charset="0"/>
            </a:endParaRPr>
          </a:p>
          <a:p>
            <a:pPr fontAlgn="base">
              <a:spcAft>
                <a:spcPct val="0"/>
              </a:spcAft>
              <a:defRPr/>
            </a:pPr>
            <a:r>
              <a:rPr lang="en-US" sz="1600" dirty="0" smtClean="0">
                <a:latin typeface="Calibri" panose="020F0502020204030204" pitchFamily="34" charset="0"/>
                <a:cs typeface="Arial" charset="0"/>
              </a:rPr>
              <a:t>The </a:t>
            </a:r>
            <a:r>
              <a:rPr lang="en-GB" sz="1600" dirty="0" smtClean="0">
                <a:latin typeface="Calibri" panose="020F0502020204030204" pitchFamily="34" charset="0"/>
                <a:cs typeface="Arial" charset="0"/>
              </a:rPr>
              <a:t>driver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lost control of his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vehicle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whilst 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travelling near Yibal graded road, </a:t>
            </a:r>
            <a:r>
              <a:rPr lang="en-US" sz="1600" dirty="0">
                <a:latin typeface="Calibri" panose="020F0502020204030204" pitchFamily="34" charset="0"/>
                <a:cs typeface="Arial" charset="0"/>
              </a:rPr>
              <a:t>the </a:t>
            </a:r>
            <a:r>
              <a:rPr lang="en-US" sz="1600" dirty="0">
                <a:latin typeface="Calibri" panose="020F0502020204030204" pitchFamily="34" charset="0"/>
                <a:cs typeface="Arial" charset="0"/>
              </a:rPr>
              <a:t>vehicle  moved  to opposite track (Due to lack of attention) and  in an attempt to revert it   back  to proper track it rolled </a:t>
            </a:r>
            <a:r>
              <a:rPr lang="en-US" sz="1600" dirty="0">
                <a:latin typeface="Calibri" panose="020F0502020204030204" pitchFamily="34" charset="0"/>
                <a:cs typeface="Arial" charset="0"/>
              </a:rPr>
              <a:t>over.</a:t>
            </a:r>
            <a:endParaRPr lang="en-US" sz="1600" dirty="0">
              <a:latin typeface="Calibri" panose="020F0502020204030204" pitchFamily="34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 Rounded MT Bold" pitchFamily="34" charset="0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333399"/>
                </a:solidFill>
                <a:latin typeface="Arial Rounded MT Bold" pitchFamily="34" charset="0"/>
              </a:rPr>
              <a:t>Your learning from this incident..</a:t>
            </a: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 smtClean="0">
              <a:solidFill>
                <a:srgbClr val="000000"/>
              </a:solidFill>
              <a:latin typeface="Arial Rounded MT Bold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Always ensure that you take permission from Supervisor for any journey.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 Always ensure  you follow defensive driving techniques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Always ensure you  use the Panic button in case of emergency when you are in accident.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 Always  ensure to pay attention on driving.</a:t>
            </a:r>
            <a:endParaRPr lang="en-US" sz="1600" dirty="0">
              <a:latin typeface="Calibri" panose="020F0502020204030204" pitchFamily="34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Always ensure to  wear the seat </a:t>
            </a:r>
            <a:r>
              <a:rPr lang="en-US" sz="1600" dirty="0" smtClean="0">
                <a:latin typeface="Calibri" panose="020F0502020204030204" pitchFamily="34" charset="0"/>
                <a:cs typeface="Arial" charset="0"/>
              </a:rPr>
              <a:t>belt</a:t>
            </a:r>
            <a:endParaRPr lang="en-US" sz="1600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5597939"/>
            <a:ext cx="53340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  and apply  defensive driving techniques </a:t>
            </a:r>
            <a:endParaRPr lang="en-US" sz="1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b="1" dirty="0">
                <a:solidFill>
                  <a:srgbClr val="000000"/>
                </a:solidFill>
                <a:latin typeface="Arial Rounded MT Bold" pitchFamily="34" charset="0"/>
              </a:rPr>
              <a:t>PDO </a:t>
            </a:r>
            <a:r>
              <a:rPr lang="en-GB" sz="3600" b="1" dirty="0" smtClean="0">
                <a:solidFill>
                  <a:srgbClr val="000000"/>
                </a:solidFill>
                <a:latin typeface="Arial Rounded MT Bold" pitchFamily="34" charset="0"/>
              </a:rPr>
              <a:t>FIRST ALERT</a:t>
            </a:r>
            <a:endParaRPr lang="en-GB" sz="36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843330" y="2742754"/>
            <a:ext cx="1066800" cy="26066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" name="Picture 4" descr="D:\sha56s48\AppData\Local\Microsoft\Windows\Temporary Internet Files\Content.IE5\J62997LN\Green_tick.svg[1]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60376" y="5425980"/>
            <a:ext cx="54804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3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8739" y="2133600"/>
            <a:ext cx="8886521" cy="18466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0000FF"/>
                </a:solidFill>
                <a:latin typeface="Tahoma" pitchFamily="34" charset="0"/>
              </a:rPr>
              <a:t>Confirm </a:t>
            </a:r>
            <a:r>
              <a:rPr lang="en-US" b="1" dirty="0">
                <a:solidFill>
                  <a:srgbClr val="0000FF"/>
                </a:solidFill>
                <a:latin typeface="Tahoma" pitchFamily="34" charset="0"/>
              </a:rPr>
              <a:t>the following</a:t>
            </a: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</a:rPr>
              <a:t>you  ensure all  vehicle movement are authorized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</a:rPr>
              <a:t>you ensure all drivers behaviors are monitored and analyzed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</a:rPr>
              <a:t>you ensure drivers incentives based on IVMS data analysis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</a:rPr>
              <a:t>Do you ensure all drivers attend drivers forum and encourage them to apply defensive driving techniques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emergency response procedure are being followed</a:t>
            </a: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.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144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3600" b="1" dirty="0" smtClean="0">
                  <a:solidFill>
                    <a:srgbClr val="000000"/>
                  </a:solidFill>
                  <a:latin typeface="Arial Rounded MT Bold" pitchFamily="34" charset="0"/>
                </a:rPr>
                <a:t>Management self audit </a:t>
              </a:r>
              <a:endParaRPr lang="en-GB" sz="3600" b="1" dirty="0">
                <a:solidFill>
                  <a:srgbClr val="000000"/>
                </a:solidFill>
                <a:latin typeface="Arial Rounded MT Bold" pitchFamily="34" charset="0"/>
              </a:endParaRP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10000"/>
                </a:spcBef>
                <a:spcAft>
                  <a:spcPct val="0"/>
                </a:spcAft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639" y="843052"/>
            <a:ext cx="7905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sz="1400" b="1" baseline="30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November 2019 Incident title: MVI rollover</a:t>
            </a:r>
            <a:endParaRPr lang="en-US" sz="14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17390" y="1298376"/>
            <a:ext cx="8521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 Rounded MT Bold" pitchFamily="34" charset="0"/>
              </a:rPr>
              <a:t>As a Learning from this  incident and ensure continual improvement all contract management must must review their HSE HEMP against the   questions asked </a:t>
            </a:r>
            <a:r>
              <a:rPr lang="en-US" sz="1600" b="1" dirty="0">
                <a:solidFill>
                  <a:srgbClr val="FF0000"/>
                </a:solidFill>
                <a:latin typeface="Arial Rounded MT Bold" pitchFamily="34" charset="0"/>
              </a:rPr>
              <a:t>below</a:t>
            </a:r>
          </a:p>
        </p:txBody>
      </p:sp>
      <p:sp>
        <p:nvSpPr>
          <p:cNvPr id="2" name="Rectangle 1"/>
          <p:cNvSpPr/>
          <p:nvPr/>
        </p:nvSpPr>
        <p:spPr>
          <a:xfrm>
            <a:off x="165514" y="3984487"/>
            <a:ext cx="76199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*If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the answer is NO to any of the above questions please ensure you take action to correct this finding. </a:t>
            </a:r>
          </a:p>
        </p:txBody>
      </p:sp>
    </p:spTree>
    <p:extLst>
      <p:ext uri="{BB962C8B-B14F-4D97-AF65-F5344CB8AC3E}">
        <p14:creationId xmlns:p14="http://schemas.microsoft.com/office/powerpoint/2010/main" val="36322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895FC8E-CBB4-43E2-95DF-85FDEE440751}"/>
</file>

<file path=customXml/itemProps2.xml><?xml version="1.0" encoding="utf-8"?>
<ds:datastoreItem xmlns:ds="http://schemas.openxmlformats.org/officeDocument/2006/customXml" ds:itemID="{C3CF829F-91C7-4B5E-A6BC-5FCD47FAF172}"/>
</file>

<file path=customXml/itemProps3.xml><?xml version="1.0" encoding="utf-8"?>
<ds:datastoreItem xmlns:ds="http://schemas.openxmlformats.org/officeDocument/2006/customXml" ds:itemID="{5BBFBEA5-91C5-4004-A4B0-01D513FA00EB}"/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446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Rounded MT Bold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94</cp:revision>
  <dcterms:created xsi:type="dcterms:W3CDTF">2016-03-28T05:48:29Z</dcterms:created>
  <dcterms:modified xsi:type="dcterms:W3CDTF">2020-05-03T10:22:52Z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