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67" r:id="rId2"/>
    <p:sldId id="36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552" autoAdjust="0"/>
  </p:normalViewPr>
  <p:slideViewPr>
    <p:cSldViewPr>
      <p:cViewPr varScale="1">
        <p:scale>
          <a:sx n="120" d="100"/>
          <a:sy n="120" d="100"/>
        </p:scale>
        <p:origin x="134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3545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43758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62" y="876746"/>
            <a:ext cx="3594238" cy="236220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5311223" y="3362429"/>
            <a:ext cx="3590156" cy="2221141"/>
            <a:chOff x="5325244" y="3370276"/>
            <a:chExt cx="3590156" cy="2221141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325244" y="3370276"/>
              <a:ext cx="3590156" cy="2221141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653893" y="3370276"/>
              <a:ext cx="713014" cy="566217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739322" y="4593476"/>
              <a:ext cx="381000" cy="533400"/>
            </a:xfrm>
            <a:prstGeom prst="rect">
              <a:avLst/>
            </a:prstGeom>
          </p:spPr>
        </p:pic>
      </p:grp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4674" y="837228"/>
            <a:ext cx="5316488" cy="517064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400" b="1" dirty="0" smtClean="0">
                <a:solidFill>
                  <a:srgbClr val="0000FF"/>
                </a:solidFill>
                <a:latin typeface="Tahoma" pitchFamily="34" charset="0"/>
              </a:rPr>
              <a:t>Date: </a:t>
            </a:r>
            <a:r>
              <a:rPr lang="en-US" sz="1400" b="1" dirty="0" smtClean="0">
                <a:solidFill>
                  <a:srgbClr val="0000FF"/>
                </a:solidFill>
                <a:latin typeface="Tahoma" pitchFamily="34" charset="0"/>
              </a:rPr>
              <a:t>3</a:t>
            </a:r>
            <a:r>
              <a:rPr lang="en-US" sz="1400" b="1" baseline="30000" dirty="0" smtClean="0">
                <a:solidFill>
                  <a:srgbClr val="0000FF"/>
                </a:solidFill>
                <a:latin typeface="Tahoma" pitchFamily="34" charset="0"/>
              </a:rPr>
              <a:t>rd</a:t>
            </a:r>
            <a:r>
              <a:rPr lang="en-US" sz="1400" b="1" dirty="0" smtClean="0">
                <a:solidFill>
                  <a:srgbClr val="0000FF"/>
                </a:solidFill>
                <a:latin typeface="Tahoma" pitchFamily="34" charset="0"/>
              </a:rPr>
              <a:t> November 2019 Incident title: 3</a:t>
            </a:r>
            <a:r>
              <a:rPr lang="en-US" sz="1400" b="1" baseline="30000" dirty="0" smtClean="0">
                <a:solidFill>
                  <a:srgbClr val="0000FF"/>
                </a:solidFill>
                <a:latin typeface="Tahoma" pitchFamily="34" charset="0"/>
              </a:rPr>
              <a:t>rd</a:t>
            </a:r>
            <a:r>
              <a:rPr lang="en-US" sz="1400" b="1" dirty="0" smtClean="0">
                <a:solidFill>
                  <a:srgbClr val="0000FF"/>
                </a:solidFill>
                <a:latin typeface="Tahoma" pitchFamily="34" charset="0"/>
              </a:rPr>
              <a:t> Party Fatality</a:t>
            </a:r>
          </a:p>
          <a:p>
            <a:pPr marL="114300" indent="-114300">
              <a:defRPr/>
            </a:pP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happened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lvl="0"/>
            <a:r>
              <a:rPr lang="en-GB" sz="1600" dirty="0" smtClean="0">
                <a:latin typeface="Calibri" panose="020F0502020204030204" pitchFamily="34" charset="0"/>
              </a:rPr>
              <a:t>A</a:t>
            </a:r>
            <a:r>
              <a:rPr lang="en-GB" sz="1600" dirty="0" smtClean="0">
                <a:latin typeface="Calibri" panose="020F0502020204030204" pitchFamily="34" charset="0"/>
              </a:rPr>
              <a:t> </a:t>
            </a:r>
            <a:r>
              <a:rPr lang="en-GB" sz="1600" dirty="0">
                <a:latin typeface="Calibri" panose="020F0502020204030204" pitchFamily="34" charset="0"/>
              </a:rPr>
              <a:t>Heavy Goods Vehicle </a:t>
            </a:r>
            <a:r>
              <a:rPr lang="en-GB" sz="1600" dirty="0" smtClean="0">
                <a:latin typeface="Calibri" panose="020F0502020204030204" pitchFamily="34" charset="0"/>
              </a:rPr>
              <a:t>(HGV) was involved </a:t>
            </a:r>
            <a:r>
              <a:rPr lang="en-GB" sz="1600" dirty="0">
                <a:latin typeface="Calibri" panose="020F0502020204030204" pitchFamily="34" charset="0"/>
              </a:rPr>
              <a:t>in a Motor Vehicle Incident (MVI) with a 3rd party light vehicle. The </a:t>
            </a:r>
            <a:r>
              <a:rPr lang="en-GB" sz="1600" dirty="0" smtClean="0">
                <a:latin typeface="Calibri" panose="020F0502020204030204" pitchFamily="34" charset="0"/>
              </a:rPr>
              <a:t>HGV </a:t>
            </a:r>
            <a:r>
              <a:rPr lang="en-GB" sz="1600" dirty="0">
                <a:latin typeface="Calibri" panose="020F0502020204030204" pitchFamily="34" charset="0"/>
              </a:rPr>
              <a:t>was travelling </a:t>
            </a:r>
            <a:r>
              <a:rPr lang="en-GB" sz="1600" dirty="0" smtClean="0">
                <a:latin typeface="Calibri" panose="020F0502020204030204" pitchFamily="34" charset="0"/>
              </a:rPr>
              <a:t>on a </a:t>
            </a:r>
            <a:r>
              <a:rPr lang="en-GB" sz="1600" dirty="0">
                <a:latin typeface="Calibri" panose="020F0502020204030204" pitchFamily="34" charset="0"/>
              </a:rPr>
              <a:t>single carriageway </a:t>
            </a:r>
            <a:r>
              <a:rPr lang="en-GB" sz="1600" dirty="0" smtClean="0">
                <a:latin typeface="Calibri" panose="020F0502020204030204" pitchFamily="34" charset="0"/>
              </a:rPr>
              <a:t>road, when </a:t>
            </a:r>
            <a:r>
              <a:rPr lang="en-GB" sz="1600" dirty="0">
                <a:latin typeface="Calibri" panose="020F0502020204030204" pitchFamily="34" charset="0"/>
              </a:rPr>
              <a:t>the 3rd party vehicle suddenly entered the path of </a:t>
            </a:r>
            <a:r>
              <a:rPr lang="en-GB" sz="1600" dirty="0" smtClean="0">
                <a:latin typeface="Calibri" panose="020F0502020204030204" pitchFamily="34" charset="0"/>
              </a:rPr>
              <a:t>the HGV. The HGV </a:t>
            </a:r>
            <a:r>
              <a:rPr lang="en-GB" sz="1600" dirty="0">
                <a:latin typeface="Calibri" panose="020F0502020204030204" pitchFamily="34" charset="0"/>
              </a:rPr>
              <a:t>driver was unable to avoid the 3rd party vehicle resulting in both vehicles making contact on the driver side front quarters. </a:t>
            </a:r>
            <a:r>
              <a:rPr lang="en-GB" sz="1600" dirty="0" smtClean="0">
                <a:latin typeface="Calibri" panose="020F0502020204030204" pitchFamily="34" charset="0"/>
              </a:rPr>
              <a:t>The </a:t>
            </a:r>
            <a:r>
              <a:rPr lang="en-GB" sz="1600" dirty="0">
                <a:latin typeface="Calibri" panose="020F0502020204030204" pitchFamily="34" charset="0"/>
              </a:rPr>
              <a:t>driver of the 3rd party vehicle was fatally </a:t>
            </a:r>
            <a:r>
              <a:rPr lang="en-GB" sz="1600" dirty="0" smtClean="0">
                <a:latin typeface="Calibri" panose="020F0502020204030204" pitchFamily="34" charset="0"/>
              </a:rPr>
              <a:t>injured </a:t>
            </a:r>
            <a:r>
              <a:rPr lang="en-GB" sz="1600" dirty="0">
                <a:latin typeface="Calibri" panose="020F0502020204030204" pitchFamily="34" charset="0"/>
              </a:rPr>
              <a:t>as a result of the incident, the </a:t>
            </a:r>
            <a:r>
              <a:rPr lang="en-GB" sz="1600" dirty="0" smtClean="0">
                <a:latin typeface="Calibri" panose="020F0502020204030204" pitchFamily="34" charset="0"/>
              </a:rPr>
              <a:t>HGV </a:t>
            </a:r>
            <a:r>
              <a:rPr lang="en-GB" sz="1600" dirty="0">
                <a:latin typeface="Calibri" panose="020F0502020204030204" pitchFamily="34" charset="0"/>
              </a:rPr>
              <a:t>driver received minor bruising to his </a:t>
            </a:r>
            <a:r>
              <a:rPr lang="en-GB" sz="1600" dirty="0" smtClean="0">
                <a:latin typeface="Calibri" panose="020F0502020204030204" pitchFamily="34" charset="0"/>
              </a:rPr>
              <a:t>leg and </a:t>
            </a:r>
            <a:r>
              <a:rPr lang="en-GB" sz="1600" dirty="0">
                <a:latin typeface="Calibri" panose="020F0502020204030204" pitchFamily="34" charset="0"/>
              </a:rPr>
              <a:t>chest. </a:t>
            </a:r>
            <a:endParaRPr lang="en-GB" sz="1600" dirty="0" smtClean="0">
              <a:latin typeface="Calibri" panose="020F0502020204030204" pitchFamily="34" charset="0"/>
            </a:endParaRPr>
          </a:p>
          <a:p>
            <a:pPr lvl="0"/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</a:rPr>
              <a:t>Your </a:t>
            </a:r>
            <a:r>
              <a:rPr lang="en-US" sz="1400" dirty="0">
                <a:solidFill>
                  <a:srgbClr val="0000FF"/>
                </a:solidFill>
                <a:latin typeface="Tahoma" pitchFamily="34" charset="0"/>
              </a:rPr>
              <a:t>learning from this incident</a:t>
            </a: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</a:rPr>
              <a:t>.</a:t>
            </a:r>
          </a:p>
          <a:p>
            <a:pPr marL="60325" lvl="0" indent="-60325"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Calibri" panose="020F0502020204030204" pitchFamily="34" charset="0"/>
                <a:ea typeface="Times New Roman"/>
                <a:cs typeface="Times New Roman"/>
              </a:rPr>
              <a:t> </a:t>
            </a:r>
            <a:r>
              <a:rPr lang="en-US" sz="1600" dirty="0" smtClean="0">
                <a:latin typeface="Calibri" panose="020F0502020204030204" pitchFamily="34" charset="0"/>
                <a:ea typeface="Times New Roman"/>
                <a:cs typeface="Times New Roman"/>
              </a:rPr>
              <a:t>Always</a:t>
            </a:r>
            <a:r>
              <a:rPr lang="en-US" sz="1600" dirty="0">
                <a:latin typeface="Calibri" panose="020F0502020204030204" pitchFamily="34" charset="0"/>
                <a:ea typeface="Times New Roman"/>
                <a:cs typeface="Times New Roman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adjust your speed when faced with a hazard</a:t>
            </a:r>
          </a:p>
          <a:p>
            <a:pPr marL="60325" lvl="0" indent="-603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Always adjust your road position when faced with a hazard</a:t>
            </a:r>
            <a:endParaRPr lang="en-US" sz="1600" dirty="0" smtClean="0">
              <a:latin typeface="Calibri" panose="020F0502020204030204" pitchFamily="34" charset="0"/>
              <a:cs typeface="Times New Roman"/>
            </a:endParaRPr>
          </a:p>
          <a:p>
            <a:pPr marL="60325" lvl="0" indent="-603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 </a:t>
            </a: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Always warn other drivers of hazards by using your horn</a:t>
            </a:r>
          </a:p>
          <a:p>
            <a:pPr lvl="0" eaLnBrk="1" hangingPunct="1"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 </a:t>
            </a: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Always read the road ahead</a:t>
            </a:r>
          </a:p>
          <a:p>
            <a:pPr lvl="0" eaLnBrk="1" hangingPunct="1">
              <a:buFont typeface="Arial" pitchFamily="34" charset="0"/>
              <a:buChar char="•"/>
              <a:defRPr/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 Always apply defensive driving techniques </a:t>
            </a:r>
          </a:p>
          <a:p>
            <a:pPr lvl="0" eaLnBrk="1" hangingPunct="1"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 </a:t>
            </a: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Always ensure vehicles are fit for use and ensure headboards meet required standards </a:t>
            </a:r>
          </a:p>
          <a:p>
            <a:pPr lvl="0" eaLnBrk="1" hangingPunct="1">
              <a:buFont typeface="Arial" pitchFamily="34" charset="0"/>
              <a:buChar char="•"/>
              <a:defRPr/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 Always ensure your load is adequately secure in accordance with </a:t>
            </a:r>
            <a:r>
              <a:rPr lang="en-GB" sz="1200" dirty="0" smtClean="0">
                <a:solidFill>
                  <a:srgbClr val="000000"/>
                </a:solidFill>
                <a:latin typeface="+mj-lt"/>
                <a:cs typeface="Times New Roman"/>
              </a:rPr>
              <a:t>SP2001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427286" y="5944596"/>
            <a:ext cx="6640266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GB" sz="1600" b="1" dirty="0" smtClean="0">
                <a:solidFill>
                  <a:srgbClr val="FFFF00"/>
                </a:solidFill>
                <a:latin typeface="Tahoma" pitchFamily="34" charset="0"/>
              </a:rPr>
              <a:t>Look ahead and adjust your driving accordingly 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382000" y="2655887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382000" y="50292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21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66254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6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Do you ensure </a:t>
            </a:r>
            <a:r>
              <a:rPr lang="en-GB" sz="1600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drivers know the risks of not wearing a seatbelt?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Do you ensure all operational sites are subject to relevant audits and inspections?</a:t>
            </a:r>
          </a:p>
          <a:p>
            <a:pPr marL="342900" lvl="0" indent="-342900">
              <a:buClr>
                <a:srgbClr val="0033CC"/>
              </a:buClr>
              <a:buSzPct val="100000"/>
              <a:buFont typeface="+mj-lt"/>
              <a:buAutoNum type="arabicPeriod"/>
              <a:defRPr sz="1800"/>
            </a:pPr>
            <a:r>
              <a:rPr lang="en-GB" sz="1600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Do you ensure the quality of load security equipment?</a:t>
            </a:r>
          </a:p>
          <a:p>
            <a:pPr marL="342900" lvl="0" indent="-342900">
              <a:buClr>
                <a:srgbClr val="0033CC"/>
              </a:buClr>
              <a:buSzPct val="100000"/>
              <a:buFont typeface="+mj-lt"/>
              <a:buAutoNum type="arabicPeriod"/>
              <a:defRPr sz="1800"/>
            </a:pPr>
            <a:r>
              <a:rPr lang="en-GB" sz="1600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Do you ensure the journey management procedure is follow correctly?</a:t>
            </a:r>
          </a:p>
          <a:p>
            <a:pPr marL="342900" lvl="0" indent="-342900">
              <a:buClr>
                <a:srgbClr val="0033CC"/>
              </a:buClr>
              <a:buSzPct val="100000"/>
              <a:buFont typeface="+mj-lt"/>
              <a:buAutoNum type="arabicPeriod"/>
              <a:defRPr sz="1800"/>
            </a:pPr>
            <a:r>
              <a:rPr lang="en-GB" sz="1600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Do you ensure vehicles meet the required standards?</a:t>
            </a:r>
          </a:p>
          <a:p>
            <a:pPr marL="342900" lvl="0" indent="-342900">
              <a:buClr>
                <a:srgbClr val="0033CC"/>
              </a:buClr>
              <a:buSzPct val="100000"/>
              <a:buFont typeface="+mj-lt"/>
              <a:buAutoNum type="arabicPeriod"/>
              <a:defRPr sz="1800"/>
            </a:pPr>
            <a:r>
              <a:rPr lang="en-GB" sz="1600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Do you ensure hazards presented by 3</a:t>
            </a:r>
            <a:r>
              <a:rPr lang="en-GB" sz="1600" baseline="30000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rd</a:t>
            </a:r>
            <a:r>
              <a:rPr lang="en-GB" sz="1600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 party vehicles are communicated to drivers? </a:t>
            </a:r>
          </a:p>
          <a:p>
            <a:pPr marL="342900" lvl="0" indent="-342900">
              <a:buClr>
                <a:srgbClr val="0033CC"/>
              </a:buClr>
              <a:buSzPct val="100000"/>
              <a:buFont typeface="+mj-lt"/>
              <a:buAutoNum type="arabicPeriod"/>
              <a:defRPr sz="1800"/>
            </a:pPr>
            <a:r>
              <a:rPr lang="en-GB" sz="1600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Do you ensure compliance to SP2000 / SP2001?</a:t>
            </a:r>
            <a:endParaRPr lang="en-US" sz="1600" dirty="0" smtClean="0">
              <a:solidFill>
                <a:srgbClr val="00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04800" y="868478"/>
            <a:ext cx="53254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>
              <a:defRPr/>
            </a:pPr>
            <a:r>
              <a:rPr lang="en-GB" sz="1400" b="1" dirty="0">
                <a:solidFill>
                  <a:srgbClr val="0000FF"/>
                </a:solidFill>
                <a:latin typeface="Tahoma" pitchFamily="34" charset="0"/>
              </a:rPr>
              <a:t>Date: </a:t>
            </a:r>
            <a:r>
              <a:rPr lang="en-US" sz="1400" b="1" dirty="0">
                <a:solidFill>
                  <a:srgbClr val="0000FF"/>
                </a:solidFill>
                <a:latin typeface="Tahoma" pitchFamily="34" charset="0"/>
              </a:rPr>
              <a:t>3</a:t>
            </a:r>
            <a:r>
              <a:rPr lang="en-US" sz="1400" b="1" baseline="30000" dirty="0">
                <a:solidFill>
                  <a:srgbClr val="0000FF"/>
                </a:solidFill>
                <a:latin typeface="Tahoma" pitchFamily="34" charset="0"/>
              </a:rPr>
              <a:t>rd</a:t>
            </a:r>
            <a:r>
              <a:rPr lang="en-US" sz="1400" b="1" dirty="0">
                <a:solidFill>
                  <a:srgbClr val="0000FF"/>
                </a:solidFill>
                <a:latin typeface="Tahoma" pitchFamily="34" charset="0"/>
              </a:rPr>
              <a:t> November 2019 Incident title: 3</a:t>
            </a:r>
            <a:r>
              <a:rPr lang="en-US" sz="1400" b="1" baseline="30000" dirty="0">
                <a:solidFill>
                  <a:srgbClr val="0000FF"/>
                </a:solidFill>
                <a:latin typeface="Tahoma" pitchFamily="34" charset="0"/>
              </a:rPr>
              <a:t>rd</a:t>
            </a:r>
            <a:r>
              <a:rPr lang="en-US" sz="1400" b="1" dirty="0">
                <a:solidFill>
                  <a:srgbClr val="0000FF"/>
                </a:solidFill>
                <a:latin typeface="Tahoma" pitchFamily="34" charset="0"/>
              </a:rPr>
              <a:t> Party Fatality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61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92332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066D44E-F52F-4846-A8D7-9CE0609EA78D}"/>
</file>

<file path=customXml/itemProps2.xml><?xml version="1.0" encoding="utf-8"?>
<ds:datastoreItem xmlns:ds="http://schemas.openxmlformats.org/officeDocument/2006/customXml" ds:itemID="{8256533F-AB52-4F31-980C-58E386DBEEE3}"/>
</file>

<file path=customXml/itemProps3.xml><?xml version="1.0" encoding="utf-8"?>
<ds:datastoreItem xmlns:ds="http://schemas.openxmlformats.org/officeDocument/2006/customXml" ds:itemID="{0BEE67A9-1A90-470E-9C02-0C0D490BC1CE}"/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423</Words>
  <Application>Microsoft Office PowerPoint</Application>
  <PresentationFormat>On-screen Show (4:3)</PresentationFormat>
  <Paragraphs>43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89</cp:revision>
  <dcterms:created xsi:type="dcterms:W3CDTF">2016-03-28T05:48:29Z</dcterms:created>
  <dcterms:modified xsi:type="dcterms:W3CDTF">2020-05-18T10:10:58Z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