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77" r:id="rId2"/>
    <p:sldId id="37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552" autoAdjust="0"/>
  </p:normalViewPr>
  <p:slideViewPr>
    <p:cSldViewPr>
      <p:cViewPr varScale="1">
        <p:scale>
          <a:sx n="96" d="100"/>
          <a:sy n="96" d="100"/>
        </p:scale>
        <p:origin x="82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Ensure all dates and titles are input </a:t>
            </a:r>
          </a:p>
          <a:p>
            <a:endParaRPr lang="en-US" dirty="0" smtClean="0"/>
          </a:p>
          <a:p>
            <a:r>
              <a:rPr lang="en-US" dirty="0" smtClean="0"/>
              <a:t>A short description should be provided without mentioning names of contractors or</a:t>
            </a:r>
            <a:r>
              <a:rPr lang="en-US" baseline="0" dirty="0" smtClean="0"/>
              <a:t> individuals.  You should include, what happened, to who (by job title) and what injuries this resulted in.  Nothing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strap line should be the main point you want to get across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images should be self explanatory, what went wrong (if you create a reconstruction please ensure you do not put people at risk) and below how it should be done.   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59058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16874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3701" y="786032"/>
            <a:ext cx="6166353" cy="440120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0"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Tahoma" pitchFamily="34" charset="0"/>
              </a:rPr>
              <a:t>Date: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20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November 2019  Incident title: Drops HiPo#74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0" indent="0"/>
            <a:r>
              <a:rPr lang="en-US" sz="1600" dirty="0" smtClean="0">
                <a:latin typeface="Calibri" panose="020F0502020204030204" pitchFamily="34" charset="0"/>
              </a:rPr>
              <a:t>While </a:t>
            </a:r>
            <a:r>
              <a:rPr lang="en-US" sz="1600" dirty="0">
                <a:latin typeface="Calibri" panose="020F0502020204030204" pitchFamily="34" charset="0"/>
              </a:rPr>
              <a:t>making up 12 1/4" bit, to near bit stabilizer with a double of 8-1/4” drill collars, lifting sub at elevators unscrewed from connection to 8 1/4'' drill collar and BHA(Bottom hole assembly) fell down to ground </a:t>
            </a:r>
            <a:r>
              <a:rPr lang="en-US" sz="1600" dirty="0" smtClean="0">
                <a:latin typeface="Calibri" panose="020F0502020204030204" pitchFamily="34" charset="0"/>
              </a:rPr>
              <a:t>in </a:t>
            </a:r>
            <a:r>
              <a:rPr lang="en-US" sz="1600" dirty="0">
                <a:latin typeface="Calibri" panose="020F0502020204030204" pitchFamily="34" charset="0"/>
              </a:rPr>
              <a:t>Cat walk </a:t>
            </a:r>
            <a:r>
              <a:rPr lang="en-US" sz="1600" dirty="0" smtClean="0">
                <a:latin typeface="Calibri" panose="020F0502020204030204" pitchFamily="34" charset="0"/>
              </a:rPr>
              <a:t>Area. No </a:t>
            </a:r>
            <a:r>
              <a:rPr lang="en-US" sz="1600" dirty="0">
                <a:latin typeface="Calibri" panose="020F0502020204030204" pitchFamily="34" charset="0"/>
              </a:rPr>
              <a:t>Injuries reported as red zone management was in place, but equipment damage reported.</a:t>
            </a:r>
          </a:p>
          <a:p>
            <a:pPr marL="0" indent="0" algn="just"/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..</a:t>
            </a: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</a:rPr>
              <a:t>Always establish a good communication among the workers.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</a:rPr>
              <a:t>Always ensure procedures are clear, understood and followed.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</a:rPr>
              <a:t>Always ensure complete task discussed and understood by the workers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</a:rPr>
              <a:t>Driller to ensure and confirm correct torque.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</a:rPr>
              <a:t>Always stay away from line of fire and make sure no one is in red </a:t>
            </a:r>
            <a:r>
              <a:rPr lang="en-US" sz="1600" dirty="0" smtClean="0">
                <a:latin typeface="Calibri" panose="020F0502020204030204" pitchFamily="34" charset="0"/>
              </a:rPr>
              <a:t>zone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04800" y="5536703"/>
            <a:ext cx="5257800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600" b="1" dirty="0">
                <a:solidFill>
                  <a:srgbClr val="FFFF00"/>
                </a:solidFill>
                <a:latin typeface="Arial" charset="0"/>
              </a:rPr>
              <a:t>TP or NTP </a:t>
            </a:r>
            <a:r>
              <a:rPr lang="en-US" sz="1600" b="1" u="sng" dirty="0" smtClean="0">
                <a:solidFill>
                  <a:srgbClr val="FFFF00"/>
                </a:solidFill>
                <a:latin typeface="Arial" charset="0"/>
              </a:rPr>
              <a:t>MUST</a:t>
            </a:r>
            <a:r>
              <a:rPr lang="en-US" sz="1600" b="1" dirty="0" smtClean="0">
                <a:solidFill>
                  <a:srgbClr val="FFFF00"/>
                </a:solidFill>
                <a:latin typeface="Arial" charset="0"/>
              </a:rPr>
              <a:t> be </a:t>
            </a:r>
            <a:r>
              <a:rPr lang="en-US" sz="1600" b="1" dirty="0">
                <a:solidFill>
                  <a:srgbClr val="FFFF00"/>
                </a:solidFill>
                <a:latin typeface="Arial" charset="0"/>
              </a:rPr>
              <a:t>available at rig floor while making up BHA 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1502" y="60766"/>
            <a:ext cx="9144000" cy="646113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57545" y="1174510"/>
            <a:ext cx="2760773" cy="2070579"/>
          </a:xfrm>
          <a:prstGeom prst="rect">
            <a:avLst/>
          </a:prstGeom>
        </p:spPr>
      </p:pic>
      <p:grpSp>
        <p:nvGrpSpPr>
          <p:cNvPr id="21" name="Group 131"/>
          <p:cNvGrpSpPr>
            <a:grpSpLocks/>
          </p:cNvGrpSpPr>
          <p:nvPr/>
        </p:nvGrpSpPr>
        <p:grpSpPr bwMode="auto">
          <a:xfrm>
            <a:off x="8502650" y="1197429"/>
            <a:ext cx="336550" cy="544513"/>
            <a:chOff x="3504" y="544"/>
            <a:chExt cx="2287" cy="1855"/>
          </a:xfrm>
        </p:grpSpPr>
        <p:sp>
          <p:nvSpPr>
            <p:cNvPr id="22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259859" y="5608014"/>
            <a:ext cx="27225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Follow correct procedure and use appropriate tools </a:t>
            </a:r>
            <a:endParaRPr 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29" b="10098"/>
          <a:stretch/>
        </p:blipFill>
        <p:spPr>
          <a:xfrm>
            <a:off x="7532945" y="3316399"/>
            <a:ext cx="1482724" cy="222030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0054" y="3316399"/>
            <a:ext cx="1315171" cy="2220304"/>
          </a:xfrm>
          <a:prstGeom prst="rect">
            <a:avLst/>
          </a:prstGeom>
        </p:spPr>
      </p:pic>
      <p:sp>
        <p:nvSpPr>
          <p:cNvPr id="19" name="Freeform 132"/>
          <p:cNvSpPr>
            <a:spLocks/>
          </p:cNvSpPr>
          <p:nvPr/>
        </p:nvSpPr>
        <p:spPr bwMode="auto">
          <a:xfrm>
            <a:off x="8382000" y="4976258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68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286232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eaLnBrk="1" hangingPunct="1">
              <a:defRPr/>
            </a:pPr>
            <a:endParaRPr lang="en-US" sz="1400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you ensure </a:t>
            </a:r>
            <a:r>
              <a:rPr lang="en-US" sz="1600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there </a:t>
            </a:r>
            <a:r>
              <a:rPr lang="en-US" sz="1600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is </a:t>
            </a:r>
            <a:r>
              <a:rPr lang="en-US" sz="1600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adequate supervision for the critical tasks? </a:t>
            </a:r>
            <a:endParaRPr lang="en-US" sz="1600" dirty="0">
              <a:solidFill>
                <a:srgbClr val="0033CC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</a:t>
            </a:r>
            <a:r>
              <a:rPr lang="en-US" sz="1600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you carry out random self-verification of on going activities? </a:t>
            </a:r>
            <a:endParaRPr lang="en-US" sz="1600" dirty="0" smtClean="0">
              <a:solidFill>
                <a:srgbClr val="0033CC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you ensure the crew are utilizing procedures/JSA?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you ensure crew knows the correct torque for the connection?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you utilize review of CCTV footages during critical activities?</a:t>
            </a:r>
            <a:endParaRPr lang="en-US" sz="1600" i="1" dirty="0" smtClean="0">
              <a:solidFill>
                <a:srgbClr val="0033CC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</p:txBody>
      </p:sp>
      <p:sp>
        <p:nvSpPr>
          <p:cNvPr id="17414" name="Text Box 12"/>
          <p:cNvSpPr txBox="1">
            <a:spLocks noChangeArrowheads="1"/>
          </p:cNvSpPr>
          <p:nvPr/>
        </p:nvSpPr>
        <p:spPr bwMode="auto">
          <a:xfrm>
            <a:off x="-22" y="31462"/>
            <a:ext cx="9144022" cy="646600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600" b="1" dirty="0" smtClean="0">
                <a:latin typeface="+mj-lt"/>
              </a:rPr>
              <a:t>Management </a:t>
            </a:r>
            <a:r>
              <a:rPr lang="en-GB" sz="3600" b="1" dirty="0">
                <a:latin typeface="+mj-lt"/>
              </a:rPr>
              <a:t>self audit </a:t>
            </a:r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228600" y="846117"/>
            <a:ext cx="61109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0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20</a:t>
            </a:r>
            <a:r>
              <a:rPr lang="en-US" sz="1600" b="1" baseline="30000" dirty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November 2019  Incident title: Drops HiPo#74</a:t>
            </a:r>
          </a:p>
        </p:txBody>
      </p:sp>
    </p:spTree>
    <p:extLst>
      <p:ext uri="{BB962C8B-B14F-4D97-AF65-F5344CB8AC3E}">
        <p14:creationId xmlns:p14="http://schemas.microsoft.com/office/powerpoint/2010/main" val="195070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92335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6DFC40F7-FB14-47CC-8859-DB0E127DDD50}"/>
</file>

<file path=customXml/itemProps2.xml><?xml version="1.0" encoding="utf-8"?>
<ds:datastoreItem xmlns:ds="http://schemas.openxmlformats.org/officeDocument/2006/customXml" ds:itemID="{1104146F-F917-4811-B848-17CDBE420D9E}"/>
</file>

<file path=customXml/itemProps3.xml><?xml version="1.0" encoding="utf-8"?>
<ds:datastoreItem xmlns:ds="http://schemas.openxmlformats.org/officeDocument/2006/customXml" ds:itemID="{A463A67C-3120-41AA-B5D0-4001C52F3AF4}"/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484</Words>
  <Application>Microsoft Office PowerPoint</Application>
  <PresentationFormat>On-screen Show (4:3)</PresentationFormat>
  <Paragraphs>49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101</cp:revision>
  <dcterms:created xsi:type="dcterms:W3CDTF">2016-03-28T05:48:29Z</dcterms:created>
  <dcterms:modified xsi:type="dcterms:W3CDTF">2020-05-03T11:14:30Z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