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79" r:id="rId2"/>
    <p:sldId id="38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552" autoAdjust="0"/>
  </p:normalViewPr>
  <p:slideViewPr>
    <p:cSldViewPr>
      <p:cViewPr varScale="1">
        <p:scale>
          <a:sx n="96" d="100"/>
          <a:sy n="96" d="100"/>
        </p:scale>
        <p:origin x="82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solidFill>
                  <a:srgbClr val="000000"/>
                </a:solidFill>
              </a:rPr>
              <a:pPr/>
              <a:t>1</a:t>
            </a:fld>
            <a:endParaRPr lang="en-US">
              <a:solidFill>
                <a:srgbClr val="000000"/>
              </a:solidFill>
            </a:endParaRPr>
          </a:p>
        </p:txBody>
      </p:sp>
    </p:spTree>
    <p:extLst>
      <p:ext uri="{BB962C8B-B14F-4D97-AF65-F5344CB8AC3E}">
        <p14:creationId xmlns:p14="http://schemas.microsoft.com/office/powerpoint/2010/main" val="1333626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14162">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solidFill>
                  <a:srgbClr val="000000"/>
                </a:solidFill>
              </a:rPr>
              <a:pPr/>
              <a:t>2</a:t>
            </a:fld>
            <a:endParaRPr lang="en-US">
              <a:solidFill>
                <a:srgbClr val="000000"/>
              </a:solidFill>
            </a:endParaRPr>
          </a:p>
        </p:txBody>
      </p:sp>
    </p:spTree>
    <p:extLst>
      <p:ext uri="{BB962C8B-B14F-4D97-AF65-F5344CB8AC3E}">
        <p14:creationId xmlns:p14="http://schemas.microsoft.com/office/powerpoint/2010/main" val="2429009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30615" y="1100554"/>
            <a:ext cx="5808358" cy="4370427"/>
          </a:xfrm>
          <a:prstGeom prst="rect">
            <a:avLst/>
          </a:prstGeom>
          <a:noFill/>
          <a:ln w="19050">
            <a:noFill/>
            <a:miter lim="800000"/>
            <a:headEnd/>
            <a:tailEnd/>
          </a:ln>
        </p:spPr>
        <p:txBody>
          <a:bodyPr wrap="square">
            <a:spAutoFit/>
          </a:bodyPr>
          <a:lstStyle/>
          <a:p>
            <a:pPr marL="114300" indent="-114300" algn="just">
              <a:defRPr/>
            </a:pPr>
            <a:r>
              <a:rPr lang="en-US" sz="1600" b="1" dirty="0" smtClean="0">
                <a:solidFill>
                  <a:srgbClr val="FF0000"/>
                </a:solidFill>
                <a:latin typeface="Tahoma" pitchFamily="34" charset="0"/>
              </a:rPr>
              <a:t>What </a:t>
            </a:r>
            <a:r>
              <a:rPr lang="en-US" sz="1600" b="1" dirty="0">
                <a:solidFill>
                  <a:srgbClr val="FF0000"/>
                </a:solidFill>
                <a:latin typeface="Tahoma" pitchFamily="34" charset="0"/>
              </a:rPr>
              <a:t>happened?</a:t>
            </a:r>
            <a:endParaRPr lang="en-US" sz="1600" dirty="0">
              <a:solidFill>
                <a:srgbClr val="FF0000"/>
              </a:solidFill>
              <a:latin typeface="Tahoma" pitchFamily="34" charset="0"/>
            </a:endParaRPr>
          </a:p>
          <a:p>
            <a:pPr indent="25400" eaLnBrk="1" hangingPunct="1">
              <a:defRPr/>
            </a:pPr>
            <a:r>
              <a:rPr lang="en-GB" sz="1600" dirty="0" smtClean="0">
                <a:latin typeface="Calibri" panose="020F0502020204030204" pitchFamily="34" charset="0"/>
              </a:rPr>
              <a:t>A </a:t>
            </a:r>
            <a:r>
              <a:rPr lang="en-GB" sz="1600" dirty="0">
                <a:latin typeface="Calibri" panose="020F0502020204030204" pitchFamily="34" charset="0"/>
              </a:rPr>
              <a:t>civil crew of three personnel (Permit holder, Roller Compactor operator and Banks man) were performing compaction of new tank foundation using a 10 ton Roller Compactor with air assisted hydraulic brake and clutch. </a:t>
            </a:r>
            <a:r>
              <a:rPr lang="en-GB" sz="1600" dirty="0">
                <a:latin typeface="Calibri" panose="020F0502020204030204" pitchFamily="34" charset="0"/>
              </a:rPr>
              <a:t>The operator drove the Roller Compactor without ensuring sufficient air built up and lost control of the equipment due to ineffective brake and clutch. The operator jumped out of the equipment in panic before it ran out of the edge of the tank pad area and finally rested on the tank foundation base. There was no injury or asset damage in the incident.</a:t>
            </a: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p>
          <a:p>
            <a:pPr marL="114300" indent="-114300" algn="just">
              <a:defRPr/>
            </a:pPr>
            <a:endParaRPr lang="en-US" sz="600" dirty="0">
              <a:solidFill>
                <a:srgbClr val="000000"/>
              </a:solidFill>
              <a:latin typeface="Arial" charset="0"/>
            </a:endParaRPr>
          </a:p>
          <a:p>
            <a:pPr eaLnBrk="1" hangingPunct="1">
              <a:buFont typeface="Arial" pitchFamily="34" charset="0"/>
              <a:buChar char="•"/>
              <a:tabLst>
                <a:tab pos="119063" algn="l"/>
              </a:tabLst>
              <a:defRPr/>
            </a:pPr>
            <a:r>
              <a:rPr lang="en-US" sz="1050" dirty="0">
                <a:latin typeface="Arial" charset="0"/>
                <a:cs typeface="Tahoma" pitchFamily="34" charset="0"/>
              </a:rPr>
              <a:t> </a:t>
            </a:r>
            <a:r>
              <a:rPr lang="en-US" sz="1600" dirty="0">
                <a:latin typeface="Calibri" panose="020F0502020204030204" pitchFamily="34" charset="0"/>
              </a:rPr>
              <a:t>Always follow Original Equipment Manufacturer (OEM) operating procedure/safety  	guidelines  when driving /operating heavy equipment’s</a:t>
            </a:r>
          </a:p>
          <a:p>
            <a:pPr eaLnBrk="1" hangingPunct="1">
              <a:buFont typeface="Arial" pitchFamily="34" charset="0"/>
              <a:buChar char="•"/>
              <a:defRPr/>
            </a:pPr>
            <a:r>
              <a:rPr lang="en-US" sz="1600" dirty="0">
                <a:latin typeface="Calibri" panose="020F0502020204030204" pitchFamily="34" charset="0"/>
              </a:rPr>
              <a:t> Always ensure adequate air pressure in braking system </a:t>
            </a:r>
          </a:p>
          <a:p>
            <a:pPr eaLnBrk="1" hangingPunct="1">
              <a:buFont typeface="Arial" pitchFamily="34" charset="0"/>
              <a:buChar char="•"/>
              <a:defRPr/>
            </a:pPr>
            <a:r>
              <a:rPr lang="en-US" sz="1600" dirty="0">
                <a:latin typeface="Calibri" panose="020F0502020204030204" pitchFamily="34" charset="0"/>
              </a:rPr>
              <a:t> Discuss </a:t>
            </a:r>
            <a:r>
              <a:rPr lang="en-US" sz="1600" dirty="0">
                <a:latin typeface="Calibri" panose="020F0502020204030204" pitchFamily="34" charset="0"/>
              </a:rPr>
              <a:t>the hazards related to </a:t>
            </a:r>
            <a:r>
              <a:rPr lang="en-US" sz="1600" dirty="0">
                <a:latin typeface="Calibri" panose="020F0502020204030204" pitchFamily="34" charset="0"/>
              </a:rPr>
              <a:t>heavy </a:t>
            </a:r>
            <a:r>
              <a:rPr lang="en-US" sz="1600" dirty="0">
                <a:latin typeface="Calibri" panose="020F0502020204030204" pitchFamily="34" charset="0"/>
              </a:rPr>
              <a:t>equipment operation in Tool Box </a:t>
            </a:r>
            <a:r>
              <a:rPr lang="en-US" sz="1600" dirty="0" smtClean="0">
                <a:latin typeface="Calibri" panose="020F0502020204030204" pitchFamily="34" charset="0"/>
              </a:rPr>
              <a:t>Talk</a:t>
            </a:r>
            <a:endParaRPr lang="en-US" sz="1600" dirty="0">
              <a:latin typeface="Calibri" panose="020F0502020204030204"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82217" y="5886479"/>
            <a:ext cx="5410200" cy="338554"/>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Always follow the OEM safe operating procedure </a:t>
            </a:r>
          </a:p>
        </p:txBody>
      </p:sp>
      <p:sp>
        <p:nvSpPr>
          <p:cNvPr id="12" name="Rectangle 11"/>
          <p:cNvSpPr/>
          <p:nvPr/>
        </p:nvSpPr>
        <p:spPr>
          <a:xfrm>
            <a:off x="152400" y="762000"/>
            <a:ext cx="6477000" cy="338554"/>
          </a:xfrm>
          <a:prstGeom prst="rect">
            <a:avLst/>
          </a:prstGeom>
        </p:spPr>
        <p:txBody>
          <a:bodyPr wrap="square">
            <a:spAutoFit/>
          </a:bodyPr>
          <a:lstStyle/>
          <a:p>
            <a:pPr marL="114300" indent="-114300">
              <a:defRPr/>
            </a:pPr>
            <a:r>
              <a:rPr lang="en-GB" sz="1600" b="1" dirty="0" smtClean="0">
                <a:solidFill>
                  <a:srgbClr val="333399"/>
                </a:solidFill>
                <a:latin typeface="Tahoma" pitchFamily="34" charset="0"/>
              </a:rPr>
              <a:t>Date:18</a:t>
            </a:r>
            <a:r>
              <a:rPr lang="en-GB" sz="1600" b="1" baseline="30000" dirty="0" smtClean="0">
                <a:solidFill>
                  <a:srgbClr val="333399"/>
                </a:solidFill>
                <a:latin typeface="Tahoma" pitchFamily="34" charset="0"/>
              </a:rPr>
              <a:t>th</a:t>
            </a:r>
            <a:r>
              <a:rPr lang="en-GB" sz="1600" b="1" dirty="0" smtClean="0">
                <a:solidFill>
                  <a:srgbClr val="333399"/>
                </a:solidFill>
                <a:latin typeface="Tahoma" pitchFamily="34" charset="0"/>
              </a:rPr>
              <a:t> November 2019 Incident title: </a:t>
            </a:r>
            <a:r>
              <a:rPr lang="en-US" sz="1600" b="1" dirty="0" smtClean="0">
                <a:solidFill>
                  <a:srgbClr val="333399"/>
                </a:solidFill>
                <a:latin typeface="Tahoma" pitchFamily="34" charset="0"/>
              </a:rPr>
              <a:t>Worksite hazards</a:t>
            </a:r>
            <a:endParaRPr lang="en-US" sz="1600" b="1" dirty="0">
              <a:solidFill>
                <a:srgbClr val="333399"/>
              </a:solidFill>
              <a:latin typeface="Tahoma" pitchFamily="34" charset="0"/>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1154886"/>
            <a:ext cx="2934746" cy="2655114"/>
          </a:xfrm>
          <a:prstGeom prst="rect">
            <a:avLst/>
          </a:prstGeom>
        </p:spPr>
      </p:pic>
      <p:grpSp>
        <p:nvGrpSpPr>
          <p:cNvPr id="26633" name="Group 131"/>
          <p:cNvGrpSpPr>
            <a:grpSpLocks/>
          </p:cNvGrpSpPr>
          <p:nvPr/>
        </p:nvGrpSpPr>
        <p:grpSpPr bwMode="auto">
          <a:xfrm>
            <a:off x="8491131" y="32004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solidFill>
                  <a:srgbClr val="000000"/>
                </a:solidFill>
              </a:endParaRPr>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solidFill>
                  <a:srgbClr val="000000"/>
                </a:solidFill>
              </a:endParaRPr>
            </a:p>
          </p:txBody>
        </p:sp>
      </p:grpSp>
      <p:sp>
        <p:nvSpPr>
          <p:cNvPr id="14"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PDO Second Alert</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65838" y="4085344"/>
            <a:ext cx="2888708" cy="2181225"/>
          </a:xfrm>
          <a:prstGeom prst="rect">
            <a:avLst/>
          </a:prstGeom>
        </p:spPr>
      </p:pic>
      <p:sp>
        <p:nvSpPr>
          <p:cNvPr id="26634" name="Freeform 132"/>
          <p:cNvSpPr>
            <a:spLocks/>
          </p:cNvSpPr>
          <p:nvPr/>
        </p:nvSpPr>
        <p:spPr bwMode="auto">
          <a:xfrm>
            <a:off x="8370481" y="556887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solidFill>
                <a:srgbClr val="000000"/>
              </a:solidFill>
            </a:endParaRPr>
          </a:p>
        </p:txBody>
      </p:sp>
    </p:spTree>
    <p:extLst>
      <p:ext uri="{BB962C8B-B14F-4D97-AF65-F5344CB8AC3E}">
        <p14:creationId xmlns:p14="http://schemas.microsoft.com/office/powerpoint/2010/main" val="2819533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13703" y="1264860"/>
            <a:ext cx="8609013" cy="3662541"/>
          </a:xfrm>
          <a:prstGeom prst="rect">
            <a:avLst/>
          </a:prstGeom>
          <a:noFill/>
          <a:ln w="19050">
            <a:noFill/>
            <a:miter lim="800000"/>
            <a:headEnd/>
            <a:tailEnd/>
          </a:ln>
        </p:spPr>
        <p:txBody>
          <a:bodyPr wrap="square">
            <a:spAutoFit/>
          </a:bodyPr>
          <a:lstStyle/>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that heavy equipment’s have a copy of OEM safe operating manual available with the equipment/operator?</a:t>
            </a: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confirm that the heavy equipment operators are competent and aware of OEM guidelines and safety functions of the equipment?</a:t>
            </a: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your operators are aware of the operational limits and do’s &amp; don’ts while operating their equipment? </a:t>
            </a:r>
            <a:endParaRPr lang="en-US" sz="1600" dirty="0" smtClean="0">
              <a:solidFill>
                <a:srgbClr val="0033CC"/>
              </a:solidFill>
              <a:latin typeface="Calibri" panose="020F0502020204030204" pitchFamily="34" charset="0"/>
              <a:sym typeface="Wingdings" pitchFamily="2" charset="2"/>
            </a:endParaRPr>
          </a:p>
          <a:p>
            <a:pPr marL="342900" indent="-342900" eaLnBrk="1" hangingPunct="1">
              <a:buFont typeface="+mj-lt"/>
              <a:buAutoNum type="arabicPeriod"/>
              <a:defRPr/>
            </a:pPr>
            <a:r>
              <a:rPr lang="en-US" sz="1600" dirty="0">
                <a:solidFill>
                  <a:srgbClr val="0033CC"/>
                </a:solidFill>
                <a:latin typeface="Calibri" panose="020F0502020204030204" pitchFamily="34" charset="0"/>
                <a:sym typeface="Wingdings" pitchFamily="2" charset="2"/>
              </a:rPr>
              <a:t>Do you ensure that the employees involved in heavy equipment operation are aware of the operational limits of the equipment?</a:t>
            </a:r>
          </a:p>
          <a:p>
            <a:pPr marL="342900" indent="-342900" eaLnBrk="1" hangingPunct="1">
              <a:defRPr/>
            </a:pPr>
            <a:endParaRPr lang="en-US" sz="1000" i="1" dirty="0">
              <a:solidFill>
                <a:srgbClr val="0033CC"/>
              </a:solidFill>
              <a:latin typeface="Arial"/>
              <a:sym typeface="Wingdings" pitchFamily="2" charset="2"/>
            </a:endParaRPr>
          </a:p>
          <a:p>
            <a:pPr marL="342900" indent="-342900" eaLnBrk="1" hangingPunct="1">
              <a:defRPr/>
            </a:pPr>
            <a:r>
              <a:rPr lang="en-US" sz="1000" i="1" dirty="0" smtClean="0">
                <a:solidFill>
                  <a:srgbClr val="0033CC"/>
                </a:solidFill>
                <a:latin typeface="Arial"/>
                <a:sym typeface="Wingdings" pitchFamily="2" charset="2"/>
              </a:rPr>
              <a:t>* </a:t>
            </a:r>
            <a:r>
              <a:rPr lang="en-US" sz="1000" i="1" dirty="0">
                <a:solidFill>
                  <a:srgbClr val="0033CC"/>
                </a:solidFill>
                <a:latin typeface="Arial"/>
                <a:sym typeface="Wingdings" pitchFamily="2" charset="2"/>
              </a:rPr>
              <a:t>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solidFill>
                    <a:srgbClr val="000000"/>
                  </a:solidFill>
                  <a:latin typeface="Arial"/>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9" name="Rectangle 8"/>
          <p:cNvSpPr/>
          <p:nvPr/>
        </p:nvSpPr>
        <p:spPr>
          <a:xfrm>
            <a:off x="228600" y="840374"/>
            <a:ext cx="6477000" cy="338554"/>
          </a:xfrm>
          <a:prstGeom prst="rect">
            <a:avLst/>
          </a:prstGeom>
        </p:spPr>
        <p:txBody>
          <a:bodyPr wrap="square">
            <a:spAutoFit/>
          </a:bodyPr>
          <a:lstStyle/>
          <a:p>
            <a:pPr marL="114300" indent="-114300">
              <a:defRPr/>
            </a:pPr>
            <a:r>
              <a:rPr lang="en-GB" sz="1600" b="1" dirty="0" smtClean="0">
                <a:solidFill>
                  <a:srgbClr val="333399"/>
                </a:solidFill>
                <a:latin typeface="Tahoma" pitchFamily="34" charset="0"/>
              </a:rPr>
              <a:t>Date:18</a:t>
            </a:r>
            <a:r>
              <a:rPr lang="en-GB" sz="1600" b="1" baseline="30000" dirty="0" smtClean="0">
                <a:solidFill>
                  <a:srgbClr val="333399"/>
                </a:solidFill>
                <a:latin typeface="Tahoma" pitchFamily="34" charset="0"/>
              </a:rPr>
              <a:t>th</a:t>
            </a:r>
            <a:r>
              <a:rPr lang="en-GB" sz="1600" b="1" dirty="0" smtClean="0">
                <a:solidFill>
                  <a:srgbClr val="333399"/>
                </a:solidFill>
                <a:latin typeface="Tahoma" pitchFamily="34" charset="0"/>
              </a:rPr>
              <a:t> November 2019 Incident title: </a:t>
            </a:r>
            <a:r>
              <a:rPr lang="en-US" sz="1600" b="1" dirty="0" smtClean="0">
                <a:solidFill>
                  <a:srgbClr val="333399"/>
                </a:solidFill>
                <a:latin typeface="Tahoma" pitchFamily="34" charset="0"/>
              </a:rPr>
              <a:t>Worksite hazards</a:t>
            </a:r>
            <a:endParaRPr lang="en-US" sz="1600" b="1" dirty="0">
              <a:solidFill>
                <a:srgbClr val="333399"/>
              </a:solidFill>
              <a:latin typeface="Tahoma" pitchFamily="34" charset="0"/>
            </a:endParaRPr>
          </a:p>
        </p:txBody>
      </p:sp>
    </p:spTree>
    <p:extLst>
      <p:ext uri="{BB962C8B-B14F-4D97-AF65-F5344CB8AC3E}">
        <p14:creationId xmlns:p14="http://schemas.microsoft.com/office/powerpoint/2010/main" val="1383654213"/>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92336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C9FAED9-9426-48CC-AA45-6CE532DE00B1}"/>
</file>

<file path=customXml/itemProps2.xml><?xml version="1.0" encoding="utf-8"?>
<ds:datastoreItem xmlns:ds="http://schemas.openxmlformats.org/officeDocument/2006/customXml" ds:itemID="{35D1C162-785A-4352-A6B5-0BCDC5999359}"/>
</file>

<file path=customXml/itemProps3.xml><?xml version="1.0" encoding="utf-8"?>
<ds:datastoreItem xmlns:ds="http://schemas.openxmlformats.org/officeDocument/2006/customXml" ds:itemID="{C26D3093-C055-4568-B528-B292C831AB35}"/>
</file>

<file path=docProps/app.xml><?xml version="1.0" encoding="utf-8"?>
<Properties xmlns="http://schemas.openxmlformats.org/officeDocument/2006/extended-properties" xmlns:vt="http://schemas.openxmlformats.org/officeDocument/2006/docPropsVTypes">
  <TotalTime>505</TotalTime>
  <Words>522</Words>
  <Application>Microsoft Office PowerPoint</Application>
  <PresentationFormat>On-screen Show (4:3)</PresentationFormat>
  <Paragraphs>41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101</cp:revision>
  <dcterms:created xsi:type="dcterms:W3CDTF">2016-03-28T05:48:29Z</dcterms:created>
  <dcterms:modified xsi:type="dcterms:W3CDTF">2020-05-03T11:13:50Z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