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7" r:id="rId2"/>
    <p:sldId id="3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/>
          </a:p>
          <a:p>
            <a:r>
              <a:rPr lang="en-US" altLang="en-US" smtClean="0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 altLang="en-US" smtClean="0"/>
          </a:p>
          <a:p>
            <a:r>
              <a:rPr lang="en-US" altLang="en-US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altLang="en-US" smtClean="0"/>
          </a:p>
          <a:p>
            <a:r>
              <a:rPr lang="en-US" altLang="en-US" smtClean="0"/>
              <a:t>The strap line should be the main point you want to get across</a:t>
            </a:r>
          </a:p>
          <a:p>
            <a:endParaRPr lang="en-US" altLang="en-US" smtClean="0"/>
          </a:p>
          <a:p>
            <a:r>
              <a:rPr lang="en-US" altLang="en-US" smtClean="0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CCB25-C6F0-44EB-A67A-1B3A96C9B75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8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Imagine you have to audit other companies to see if they could have the same issues.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These questions should start with: Do you ensure…………………?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78B0397-52AC-4C71-9BD9-22FA274AE0B5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1155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7800" y="3433778"/>
            <a:ext cx="3657599" cy="26028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40"/>
          <a:stretch>
            <a:fillRect/>
          </a:stretch>
        </p:blipFill>
        <p:spPr>
          <a:xfrm>
            <a:off x="5257800" y="1000108"/>
            <a:ext cx="3671918" cy="221457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6368" y="767503"/>
            <a:ext cx="5267631" cy="54938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5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500" b="1" dirty="0">
                <a:solidFill>
                  <a:srgbClr val="333399"/>
                </a:solidFill>
                <a:latin typeface="Tahoma" pitchFamily="34" charset="0"/>
              </a:rPr>
              <a:t>26th November 2019</a:t>
            </a:r>
            <a:r>
              <a:rPr lang="en-US" sz="15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5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500" b="1" dirty="0" smtClean="0">
                <a:solidFill>
                  <a:srgbClr val="333399"/>
                </a:solidFill>
                <a:latin typeface="Tahoma" pitchFamily="34" charset="0"/>
              </a:rPr>
              <a:t>HiPo#76</a:t>
            </a:r>
            <a:endParaRPr lang="en-US" sz="15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lvl="0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A truck </a:t>
            </a:r>
            <a:r>
              <a:rPr lang="en-GB" sz="1600" dirty="0">
                <a:latin typeface="Calibri" panose="020F0502020204030204" pitchFamily="34" charset="0"/>
              </a:rPr>
              <a:t>was travelling on a </a:t>
            </a:r>
            <a:r>
              <a:rPr lang="en-GB" sz="1600" dirty="0" smtClean="0">
                <a:latin typeface="Calibri" panose="020F0502020204030204" pitchFamily="34" charset="0"/>
              </a:rPr>
              <a:t>graded, </a:t>
            </a:r>
            <a:r>
              <a:rPr lang="en-GB" sz="1600" dirty="0">
                <a:latin typeface="Calibri" panose="020F0502020204030204" pitchFamily="34" charset="0"/>
              </a:rPr>
              <a:t>when it suffered a puncture to the front </a:t>
            </a:r>
            <a:r>
              <a:rPr lang="en-GB" sz="1600" dirty="0" smtClean="0">
                <a:latin typeface="Calibri" panose="020F0502020204030204" pitchFamily="34" charset="0"/>
              </a:rPr>
              <a:t>right </a:t>
            </a:r>
            <a:r>
              <a:rPr lang="en-GB" sz="1600" dirty="0">
                <a:latin typeface="Calibri" panose="020F0502020204030204" pitchFamily="34" charset="0"/>
              </a:rPr>
              <a:t>tyre (passenger side). The deflation caused the vehicle to pull to the right and subsequently off the road and down </a:t>
            </a:r>
            <a:r>
              <a:rPr lang="en-GB" sz="1600" dirty="0" smtClean="0">
                <a:latin typeface="Calibri" panose="020F0502020204030204" pitchFamily="34" charset="0"/>
              </a:rPr>
              <a:t>an embankment</a:t>
            </a:r>
            <a:r>
              <a:rPr lang="en-GB" sz="1600" dirty="0">
                <a:latin typeface="Calibri" panose="020F0502020204030204" pitchFamily="34" charset="0"/>
              </a:rPr>
              <a:t>, resulting in the vehicle tipping onto it’s passenger </a:t>
            </a:r>
            <a:r>
              <a:rPr lang="en-GB" sz="1600" dirty="0" smtClean="0">
                <a:latin typeface="Calibri" panose="020F0502020204030204" pitchFamily="34" charset="0"/>
              </a:rPr>
              <a:t>side. </a:t>
            </a:r>
            <a:r>
              <a:rPr lang="en-GB" sz="1600" dirty="0">
                <a:latin typeface="Calibri" panose="020F0502020204030204" pitchFamily="34" charset="0"/>
              </a:rPr>
              <a:t>The driver was unhurt in the incident.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Your learning from this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incident.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Always check your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tyre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 conditions prior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 to departure on any journey.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check your </a:t>
            </a:r>
            <a:r>
              <a:rPr lang="en-US" sz="1600" dirty="0" err="1" smtClean="0">
                <a:latin typeface="Calibri" panose="020F0502020204030204" pitchFamily="34" charset="0"/>
                <a:cs typeface="Tahoma" pitchFamily="34" charset="0"/>
              </a:rPr>
              <a:t>tyres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 during rest stops and regularly throughout your journey.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GB" sz="1600" dirty="0" smtClean="0">
                <a:latin typeface="Calibri" panose="020F0502020204030204" pitchFamily="34" charset="0"/>
                <a:cs typeface="Tahoma" pitchFamily="34" charset="0"/>
              </a:rPr>
              <a:t>Always ensure your vehicle has the correct tyre pressure prior to departure on any journey.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Ensure you follow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defensive driver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training methods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4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36" name="TextBox 16"/>
          <p:cNvSpPr txBox="1">
            <a:spLocks noChangeArrowheads="1"/>
          </p:cNvSpPr>
          <p:nvPr/>
        </p:nvSpPr>
        <p:spPr bwMode="auto">
          <a:xfrm>
            <a:off x="299628" y="5625968"/>
            <a:ext cx="4419600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Conduct regular tyre checks during a journey, especially on graded roads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PDO Second Alert</a:t>
            </a:r>
          </a:p>
        </p:txBody>
      </p:sp>
      <p:sp>
        <p:nvSpPr>
          <p:cNvPr id="44045" name="Freeform 132"/>
          <p:cNvSpPr>
            <a:spLocks/>
          </p:cNvSpPr>
          <p:nvPr/>
        </p:nvSpPr>
        <p:spPr bwMode="auto">
          <a:xfrm>
            <a:off x="8413750" y="5374868"/>
            <a:ext cx="457200" cy="457200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4046" name="Group 131"/>
          <p:cNvGrpSpPr>
            <a:grpSpLocks/>
          </p:cNvGrpSpPr>
          <p:nvPr/>
        </p:nvGrpSpPr>
        <p:grpSpPr bwMode="auto">
          <a:xfrm>
            <a:off x="8524056" y="2507643"/>
            <a:ext cx="336550" cy="544513"/>
            <a:chOff x="3504" y="544"/>
            <a:chExt cx="2287" cy="1855"/>
          </a:xfrm>
        </p:grpSpPr>
        <p:sp>
          <p:nvSpPr>
            <p:cNvPr id="4404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05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04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6EE8F8-543F-44A9-8DFD-C9DFB9663B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your staff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are aware of the correct procedure of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inspecting tyres before they start on their journey?</a:t>
            </a:r>
            <a:endParaRPr lang="en-GB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drivers are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reminded of these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vehicle / tyre checking procedures during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toolbox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talks and safety briefings?</a:t>
            </a:r>
            <a:endParaRPr lang="en-GB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quality checks are carried out on tyres on receipt from suppliers and prior to fitting on vehicles?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tyres are stored in accordance with SP2000? </a:t>
            </a:r>
          </a:p>
          <a:p>
            <a:pPr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46087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GB" altLang="en-US" sz="12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09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285750" y="838200"/>
            <a:ext cx="519725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5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altLang="en-US" sz="1500" b="1" dirty="0">
                <a:solidFill>
                  <a:srgbClr val="333399"/>
                </a:solidFill>
                <a:latin typeface="Tahoma" pitchFamily="34" charset="0"/>
              </a:rPr>
              <a:t>26th November 2019 </a:t>
            </a:r>
            <a:r>
              <a:rPr lang="en-US" altLang="en-US" sz="15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altLang="en-US" sz="15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altLang="en-US" sz="1500" b="1" dirty="0" smtClean="0">
                <a:solidFill>
                  <a:srgbClr val="333399"/>
                </a:solidFill>
                <a:latin typeface="Tahoma" pitchFamily="34" charset="0"/>
              </a:rPr>
              <a:t>HiPo#76</a:t>
            </a:r>
            <a:endParaRPr lang="en-US" altLang="en-US" sz="15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4608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FE35F1-8C69-4C73-A9D3-8BA2714180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999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087A844-FCA6-40A7-93F5-9AB6977F0809}"/>
</file>

<file path=customXml/itemProps2.xml><?xml version="1.0" encoding="utf-8"?>
<ds:datastoreItem xmlns:ds="http://schemas.openxmlformats.org/officeDocument/2006/customXml" ds:itemID="{6CCFD8D1-CEA2-463E-9144-F7AA5EA6F9CA}"/>
</file>

<file path=customXml/itemProps3.xml><?xml version="1.0" encoding="utf-8"?>
<ds:datastoreItem xmlns:ds="http://schemas.openxmlformats.org/officeDocument/2006/customXml" ds:itemID="{E20E66B3-625A-4213-BC08-7F42A63527A4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486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81</cp:revision>
  <dcterms:created xsi:type="dcterms:W3CDTF">2016-03-28T05:48:29Z</dcterms:created>
  <dcterms:modified xsi:type="dcterms:W3CDTF">2020-03-04T08:46:13Z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