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9" r:id="rId2"/>
    <p:sldId id="3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92" d="100"/>
          <a:sy n="92" d="100"/>
        </p:scale>
        <p:origin x="9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35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40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9BB8E1B9-7484-4D99-B8D8-95A4087AB385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562600" y="3609610"/>
            <a:ext cx="3429000" cy="225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0AD2785-9AF9-4F54-940E-3D22C78AF7E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1" y="1101901"/>
            <a:ext cx="3352800" cy="2229653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7826" y="787226"/>
            <a:ext cx="5505816" cy="501675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27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November 2019       Incident HiPo MVI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GB" sz="1400" dirty="0" smtClean="0">
                <a:latin typeface="Calibri" panose="020F0502020204030204" pitchFamily="34" charset="0"/>
              </a:rPr>
              <a:t>While </a:t>
            </a:r>
            <a:r>
              <a:rPr lang="en-GB" sz="1400" dirty="0">
                <a:latin typeface="Calibri" panose="020F0502020204030204" pitchFamily="34" charset="0"/>
              </a:rPr>
              <a:t>leaving the site access road and joining to the main graded road, the back passenger requested the front passenger the auxiliary cable. </a:t>
            </a:r>
            <a:r>
              <a:rPr lang="en-GB" sz="1400" dirty="0">
                <a:latin typeface="Calibri" panose="020F0502020204030204" pitchFamily="34" charset="0"/>
              </a:rPr>
              <a:t>The driver turned around and gave the cable to the rear passenger, at the same time, back passenger reported seeing dogs ahead. </a:t>
            </a:r>
            <a:r>
              <a:rPr lang="en-GB" sz="1400" dirty="0">
                <a:latin typeface="Calibri" panose="020F0502020204030204" pitchFamily="34" charset="0"/>
              </a:rPr>
              <a:t>The driver/operator turn back to the front, saw the dogs and initially tried to manoeuvre to avoid hitting them (3 or 4 dogs), and took a sharp turn which led him to lose control of the vehicle and the vehicle rolled over</a:t>
            </a:r>
            <a:r>
              <a:rPr lang="en-GB" sz="1400" dirty="0" smtClean="0">
                <a:latin typeface="Calibri" panose="020F0502020204030204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2713" indent="-112713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ensure you drive at a speed limit according to the road &amp; environmental conditions</a:t>
            </a:r>
          </a:p>
          <a:p>
            <a:pPr marL="112713" indent="-112713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obey the speed limit at night </a:t>
            </a:r>
          </a:p>
          <a:p>
            <a:pPr marL="112713" indent="-112713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ensure you slow down before approaching junctions, roundabouts, sharp bends &amp; corners</a:t>
            </a:r>
          </a:p>
          <a:p>
            <a:pPr marL="112713" indent="-112713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pay extra attention to survey the road from any upcoming hazards</a:t>
            </a:r>
          </a:p>
          <a:p>
            <a:pPr marL="112713" indent="-112713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ensure you follow your defensive driver training (focus on the road)</a:t>
            </a:r>
          </a:p>
          <a:p>
            <a:pPr marL="112713" indent="-112713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ensure new drivers are on-boarded correctly and driver habits are assessed</a:t>
            </a:r>
          </a:p>
          <a:p>
            <a:pPr marL="112713" indent="-112713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ensure you intervene and don’t rush to get the job </a:t>
            </a:r>
            <a:r>
              <a:rPr lang="en-US" sz="1400" dirty="0" smtClean="0">
                <a:latin typeface="Calibri" panose="020F0502020204030204" pitchFamily="34" charset="0"/>
                <a:cs typeface="Tahoma" pitchFamily="34" charset="0"/>
              </a:rPr>
              <a:t>done</a:t>
            </a:r>
            <a:endParaRPr lang="en-US" sz="1400" dirty="0"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776610" y="6209282"/>
            <a:ext cx="621499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GB" sz="1600" b="1" dirty="0">
                <a:solidFill>
                  <a:srgbClr val="FFFF00"/>
                </a:solidFill>
                <a:latin typeface="Tahoma" pitchFamily="34" charset="0"/>
              </a:rPr>
              <a:t>Slow Down when approaching junctions &amp; apply defensive driving techniques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374013" y="5249331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7B3B3C-8C93-4FA1-84A9-60E76DC47A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5225" y="1144762"/>
            <a:ext cx="1295400" cy="799219"/>
          </a:xfrm>
          <a:prstGeom prst="rect">
            <a:avLst/>
          </a:prstGeom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2461A247-B404-445E-BC1A-14763D2FA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648093" y="5095395"/>
            <a:ext cx="743414" cy="670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A737B0-F30F-44DE-BCCE-0C4FF7B83BC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891" b="96641" l="1328" r="9859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1410" y="3801218"/>
            <a:ext cx="457201" cy="4572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44208A-A17D-49F6-8EE6-B67D365162CC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96200" y="3810544"/>
            <a:ext cx="579438" cy="50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61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49" y="1125538"/>
            <a:ext cx="8609013" cy="34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Do you ensure drivers follow speed limit as per the road &amp; environment condition?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Do you ensure new drivers are coached, supervised and competency assessed?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Do you ensure drivers always follow defensive driving techniques including dynamic risk assessment?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Do you ensure passenger(s) intervene to any unsafe behavior &amp; never distract driver?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Do you ensure poor road conditions are reported?  </a:t>
            </a:r>
          </a:p>
          <a:p>
            <a:pPr eaLnBrk="1" hangingPunct="1">
              <a:defRPr/>
            </a:pPr>
            <a:endParaRPr lang="en-US" sz="1600" b="1" dirty="0">
              <a:solidFill>
                <a:schemeClr val="accent2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2700" y="859577"/>
            <a:ext cx="52437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27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November 2019       Incident HiPo MVI</a:t>
            </a:r>
            <a:endParaRPr lang="en-US" sz="1800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450915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92338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ED344A9-0389-4AAC-AC14-0B61E2EDEFB1}"/>
</file>

<file path=customXml/itemProps2.xml><?xml version="1.0" encoding="utf-8"?>
<ds:datastoreItem xmlns:ds="http://schemas.openxmlformats.org/officeDocument/2006/customXml" ds:itemID="{5D8F669F-B98B-4531-A288-E3AD3DC7A062}"/>
</file>

<file path=customXml/itemProps3.xml><?xml version="1.0" encoding="utf-8"?>
<ds:datastoreItem xmlns:ds="http://schemas.openxmlformats.org/officeDocument/2006/customXml" ds:itemID="{C730DEA1-E8E4-4087-9832-FCD2335F7AF7}"/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547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83</cp:revision>
  <dcterms:created xsi:type="dcterms:W3CDTF">2016-03-28T05:48:29Z</dcterms:created>
  <dcterms:modified xsi:type="dcterms:W3CDTF">2020-05-06T09:46:52Z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