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5" r:id="rId2"/>
    <p:sldId id="3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688" autoAdjust="0"/>
  </p:normalViewPr>
  <p:slideViewPr>
    <p:cSldViewPr>
      <p:cViewPr varScale="1">
        <p:scale>
          <a:sx n="96" d="100"/>
          <a:sy n="96" d="100"/>
        </p:scale>
        <p:origin x="8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373531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50354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89639" y="3685297"/>
            <a:ext cx="3443292" cy="2258303"/>
          </a:xfrm>
          <a:prstGeom prst="rect">
            <a:avLst/>
          </a:prstGeom>
        </p:spPr>
      </p:pic>
      <p:pic>
        <p:nvPicPr>
          <p:cNvPr id="18" name="Picture 17"/>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562600" y="990600"/>
            <a:ext cx="3429000" cy="2466097"/>
          </a:xfrm>
          <a:prstGeom prst="rect">
            <a:avLst/>
          </a:prstGeom>
        </p:spPr>
      </p:pic>
      <p:sp>
        <p:nvSpPr>
          <p:cNvPr id="14339" name="Text Box 2"/>
          <p:cNvSpPr txBox="1">
            <a:spLocks noChangeArrowheads="1"/>
          </p:cNvSpPr>
          <p:nvPr/>
        </p:nvSpPr>
        <p:spPr bwMode="auto">
          <a:xfrm>
            <a:off x="48491" y="1136518"/>
            <a:ext cx="5443799" cy="3877985"/>
          </a:xfrm>
          <a:prstGeom prst="rect">
            <a:avLst/>
          </a:prstGeom>
          <a:noFill/>
          <a:ln w="19050">
            <a:noFill/>
            <a:miter lim="800000"/>
            <a:headEnd/>
            <a:tailEnd/>
          </a:ln>
        </p:spPr>
        <p:txBody>
          <a:bodyPr wrap="square">
            <a:spAutoFit/>
          </a:bodyPr>
          <a:lstStyle/>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endParaRPr lang="en-US" sz="1600" dirty="0">
              <a:solidFill>
                <a:srgbClr val="FF0000"/>
              </a:solidFill>
              <a:latin typeface="Tahoma" pitchFamily="34" charset="0"/>
            </a:endParaRPr>
          </a:p>
          <a:p>
            <a:r>
              <a:rPr lang="en-GB" sz="1600" dirty="0" smtClean="0">
                <a:latin typeface="Calibri" panose="020F0502020204030204" pitchFamily="34" charset="0"/>
              </a:rPr>
              <a:t>A Tipper </a:t>
            </a:r>
            <a:r>
              <a:rPr lang="en-GB" sz="1600" dirty="0">
                <a:latin typeface="Calibri" panose="020F0502020204030204" pitchFamily="34" charset="0"/>
              </a:rPr>
              <a:t>Truck </a:t>
            </a:r>
            <a:r>
              <a:rPr lang="en-GB" sz="1600" dirty="0" smtClean="0">
                <a:latin typeface="Calibri" panose="020F0502020204030204" pitchFamily="34" charset="0"/>
              </a:rPr>
              <a:t>was attempting </a:t>
            </a:r>
            <a:r>
              <a:rPr lang="en-GB" sz="1600" dirty="0">
                <a:latin typeface="Calibri" panose="020F0502020204030204" pitchFamily="34" charset="0"/>
              </a:rPr>
              <a:t>to cross </a:t>
            </a:r>
            <a:r>
              <a:rPr lang="en-GB" sz="1600" dirty="0" err="1">
                <a:latin typeface="Calibri" panose="020F0502020204030204" pitchFamily="34" charset="0"/>
              </a:rPr>
              <a:t>Wadi</a:t>
            </a:r>
            <a:r>
              <a:rPr lang="en-GB" sz="1600" dirty="0">
                <a:latin typeface="Calibri" panose="020F0502020204030204" pitchFamily="34" charset="0"/>
              </a:rPr>
              <a:t> Almery which was flowing with water after heavy rain. Approximately half way through the </a:t>
            </a:r>
            <a:r>
              <a:rPr lang="en-GB" sz="1600" dirty="0" err="1">
                <a:latin typeface="Calibri" panose="020F0502020204030204" pitchFamily="34" charset="0"/>
              </a:rPr>
              <a:t>Wadi</a:t>
            </a:r>
            <a:r>
              <a:rPr lang="en-GB" sz="1600" dirty="0">
                <a:latin typeface="Calibri" panose="020F0502020204030204" pitchFamily="34" charset="0"/>
              </a:rPr>
              <a:t> the vehicle became over powered by the flow of the water and tipped on to its driver side. The driver escaped through the passenger door window and climbed on to the side of the tipper truck where he attempted to call 5555 but did not use the prefix of 2438. </a:t>
            </a:r>
            <a:endParaRPr lang="en-GB" sz="1600" dirty="0" smtClean="0">
              <a:latin typeface="Calibri" panose="020F0502020204030204" pitchFamily="34" charset="0"/>
            </a:endParaRPr>
          </a:p>
          <a:p>
            <a:endParaRPr lang="en-US" sz="1600" dirty="0">
              <a:solidFill>
                <a:srgbClr val="000000"/>
              </a:solidFill>
              <a:latin typeface="Calibri" panose="020F0502020204030204" pitchFamily="34"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defRPr/>
            </a:pPr>
            <a:r>
              <a:rPr lang="en-US" sz="1600" dirty="0" smtClean="0">
                <a:latin typeface="Calibri" panose="020F0502020204030204" pitchFamily="34" charset="0"/>
              </a:rPr>
              <a:t>Always f</a:t>
            </a:r>
            <a:r>
              <a:rPr lang="en-US" sz="1600" dirty="0" smtClean="0">
                <a:latin typeface="Calibri" panose="020F0502020204030204" pitchFamily="34" charset="0"/>
              </a:rPr>
              <a:t>ollow </a:t>
            </a:r>
            <a:r>
              <a:rPr lang="en-US" sz="1600" dirty="0">
                <a:latin typeface="Calibri" panose="020F0502020204030204" pitchFamily="34" charset="0"/>
              </a:rPr>
              <a:t>ROP instruction on crossing </a:t>
            </a:r>
            <a:r>
              <a:rPr lang="en-US" sz="1600" dirty="0" err="1">
                <a:latin typeface="Calibri" panose="020F0502020204030204" pitchFamily="34" charset="0"/>
              </a:rPr>
              <a:t>wadis</a:t>
            </a:r>
            <a:endParaRPr lang="en-US" sz="1600" dirty="0">
              <a:latin typeface="Calibri" panose="020F0502020204030204" pitchFamily="34" charset="0"/>
            </a:endParaRPr>
          </a:p>
          <a:p>
            <a:pPr marL="171450" indent="-171450">
              <a:buFont typeface="Arial" panose="020B0604020202020204" pitchFamily="34" charset="0"/>
              <a:buChar char="•"/>
              <a:defRPr/>
            </a:pPr>
            <a:r>
              <a:rPr lang="en-US" sz="1600" dirty="0">
                <a:latin typeface="Calibri" panose="020F0502020204030204" pitchFamily="34" charset="0"/>
              </a:rPr>
              <a:t>Ensure you follow the Journey Manager instructions</a:t>
            </a:r>
          </a:p>
          <a:p>
            <a:pPr marL="171450" indent="-171450">
              <a:buFont typeface="Arial" panose="020B0604020202020204" pitchFamily="34" charset="0"/>
              <a:buChar char="•"/>
              <a:defRPr/>
            </a:pPr>
            <a:r>
              <a:rPr lang="en-US" sz="1600" dirty="0">
                <a:latin typeface="Calibri" panose="020F0502020204030204" pitchFamily="34" charset="0"/>
              </a:rPr>
              <a:t>Ensure you use the correct number to contact PDO emergency services, 5555 or 24675555 / 24385555</a:t>
            </a:r>
          </a:p>
          <a:p>
            <a:pPr marL="171450" indent="-171450">
              <a:buFont typeface="Arial" panose="020B0604020202020204" pitchFamily="34" charset="0"/>
              <a:buChar char="•"/>
              <a:defRPr/>
            </a:pPr>
            <a:r>
              <a:rPr lang="en-US" sz="1600" dirty="0">
                <a:latin typeface="Calibri" panose="020F0502020204030204" pitchFamily="34" charset="0"/>
              </a:rPr>
              <a:t>Ensure you do not succumb to peer </a:t>
            </a:r>
            <a:r>
              <a:rPr lang="en-US" sz="1600" dirty="0" smtClean="0">
                <a:latin typeface="Calibri" panose="020F0502020204030204" pitchFamily="34" charset="0"/>
              </a:rPr>
              <a:t>pressure</a:t>
            </a:r>
            <a:endParaRPr lang="en-US" sz="1100" dirty="0">
              <a:latin typeface="+mj-lt"/>
            </a:endParaRPr>
          </a:p>
        </p:txBody>
      </p:sp>
      <p:sp>
        <p:nvSpPr>
          <p:cNvPr id="26628" name="TextBox 16"/>
          <p:cNvSpPr txBox="1">
            <a:spLocks noChangeArrowheads="1"/>
          </p:cNvSpPr>
          <p:nvPr/>
        </p:nvSpPr>
        <p:spPr bwMode="auto">
          <a:xfrm>
            <a:off x="277560" y="5334000"/>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smtClean="0">
                <a:solidFill>
                  <a:srgbClr val="FFFF00"/>
                </a:solidFill>
                <a:latin typeface="Tahoma" pitchFamily="34" charset="0"/>
              </a:rPr>
              <a:t>Do not cross a flowing </a:t>
            </a:r>
            <a:r>
              <a:rPr lang="en-US" sz="1600" b="1" dirty="0" err="1" smtClean="0">
                <a:solidFill>
                  <a:srgbClr val="FFFF00"/>
                </a:solidFill>
                <a:latin typeface="Tahoma" pitchFamily="34" charset="0"/>
              </a:rPr>
              <a:t>Wadi</a:t>
            </a:r>
            <a:endParaRPr lang="en-US" sz="1600" b="1" dirty="0">
              <a:solidFill>
                <a:srgbClr val="FFFF00"/>
              </a:solidFill>
              <a:latin typeface="Tahoma" pitchFamily="34" charset="0"/>
            </a:endParaRPr>
          </a:p>
        </p:txBody>
      </p:sp>
      <p:grpSp>
        <p:nvGrpSpPr>
          <p:cNvPr id="26633" name="Group 131"/>
          <p:cNvGrpSpPr>
            <a:grpSpLocks/>
          </p:cNvGrpSpPr>
          <p:nvPr/>
        </p:nvGrpSpPr>
        <p:grpSpPr bwMode="auto">
          <a:xfrm>
            <a:off x="8504903" y="283042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7" name="Rectangle 16"/>
          <p:cNvSpPr/>
          <p:nvPr/>
        </p:nvSpPr>
        <p:spPr bwMode="auto">
          <a:xfrm>
            <a:off x="0" y="0"/>
            <a:ext cx="9144000" cy="762000"/>
          </a:xfrm>
          <a:prstGeom prst="rect">
            <a:avLst/>
          </a:prstGeom>
          <a:solidFill>
            <a:srgbClr val="00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6" name="Text Box 12"/>
          <p:cNvSpPr txBox="1">
            <a:spLocks noChangeArrowheads="1"/>
          </p:cNvSpPr>
          <p:nvPr/>
        </p:nvSpPr>
        <p:spPr bwMode="auto">
          <a:xfrm>
            <a:off x="1219200" y="39687"/>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5" name="Picture 4"/>
          <p:cNvPicPr>
            <a:picLocks noChangeAspect="1"/>
          </p:cNvPicPr>
          <p:nvPr/>
        </p:nvPicPr>
        <p:blipFill>
          <a:blip r:embed="rId5" cstate="email">
            <a:extLst>
              <a:ext uri="{BEBA8EAE-BF5A-486C-A8C5-ECC9F3942E4B}">
                <a14:imgProps xmlns:a14="http://schemas.microsoft.com/office/drawing/2010/main">
                  <a14:imgLayer r:embed="rId6">
                    <a14:imgEffect>
                      <a14:backgroundRemoval t="0" b="100000" l="0" r="98638">
                        <a14:foregroundMark x1="34060" y1="32153" x2="62943" y2="32153"/>
                        <a14:foregroundMark x1="32970" y1="52589" x2="76567" y2="52589"/>
                        <a14:foregroundMark x1="26158" y1="67847" x2="74659" y2="69755"/>
                        <a14:foregroundMark x1="23433" y1="51499" x2="72752" y2="46594"/>
                        <a14:foregroundMark x1="61035" y1="25341" x2="34060" y2="23433"/>
                        <a14:foregroundMark x1="56403" y1="21526" x2="67847" y2="31063"/>
                        <a14:foregroundMark x1="10899" y1="43869" x2="24251" y2="52589"/>
                        <a14:foregroundMark x1="87193" y1="52589" x2="65123" y2="49591"/>
                        <a14:foregroundMark x1="21526" y1="70845" x2="78474" y2="74659"/>
                        <a14:foregroundMark x1="21526" y1="78474" x2="27248" y2="65123"/>
                        <a14:foregroundMark x1="46866" y1="67030" x2="54496" y2="67030"/>
                      </a14:backgroundRemoval>
                    </a14:imgEffect>
                  </a14:imgLayer>
                </a14:imgProps>
              </a:ext>
              <a:ext uri="{28A0092B-C50C-407E-A947-70E740481C1C}">
                <a14:useLocalDpi xmlns:a14="http://schemas.microsoft.com/office/drawing/2010/main"/>
              </a:ext>
            </a:extLst>
          </a:blip>
          <a:stretch>
            <a:fillRect/>
          </a:stretch>
        </p:blipFill>
        <p:spPr>
          <a:xfrm>
            <a:off x="5627975" y="5144319"/>
            <a:ext cx="783650" cy="783650"/>
          </a:xfrm>
          <a:prstGeom prst="rect">
            <a:avLst/>
          </a:prstGeom>
        </p:spPr>
      </p:pic>
      <p:sp>
        <p:nvSpPr>
          <p:cNvPr id="3" name="Rectangle 2"/>
          <p:cNvSpPr/>
          <p:nvPr/>
        </p:nvSpPr>
        <p:spPr>
          <a:xfrm>
            <a:off x="0" y="748060"/>
            <a:ext cx="9144000" cy="338554"/>
          </a:xfrm>
          <a:prstGeom prst="rect">
            <a:avLst/>
          </a:prstGeom>
        </p:spPr>
        <p:txBody>
          <a:bodyPr wrap="square">
            <a:spAutoFit/>
          </a:bodyPr>
          <a:lstStyle/>
          <a:p>
            <a:pPr marL="114300" indent="-114300" algn="just">
              <a:defRPr/>
            </a:pPr>
            <a:r>
              <a:rPr lang="en-GB" sz="1600" b="1" dirty="0">
                <a:solidFill>
                  <a:srgbClr val="333399"/>
                </a:solidFill>
                <a:latin typeface="Tahoma" pitchFamily="34" charset="0"/>
              </a:rPr>
              <a:t>Date:9</a:t>
            </a:r>
            <a:r>
              <a:rPr lang="en-GB" sz="1600" b="1" baseline="30000" dirty="0">
                <a:solidFill>
                  <a:srgbClr val="333399"/>
                </a:solidFill>
                <a:latin typeface="Tahoma" pitchFamily="34" charset="0"/>
              </a:rPr>
              <a:t>th</a:t>
            </a:r>
            <a:r>
              <a:rPr lang="en-GB" sz="1600" b="1" dirty="0">
                <a:solidFill>
                  <a:srgbClr val="333399"/>
                </a:solidFill>
                <a:latin typeface="Tahoma" pitchFamily="34" charset="0"/>
              </a:rPr>
              <a:t> December 2019</a:t>
            </a:r>
            <a:r>
              <a:rPr lang="en-US" sz="1600" b="1" dirty="0">
                <a:solidFill>
                  <a:srgbClr val="333399"/>
                </a:solidFill>
                <a:latin typeface="Tahoma" pitchFamily="34" charset="0"/>
              </a:rPr>
              <a:t>   Incident title </a:t>
            </a:r>
            <a:r>
              <a:rPr lang="en-US" sz="1600" b="1" dirty="0" err="1">
                <a:solidFill>
                  <a:srgbClr val="333399"/>
                </a:solidFill>
                <a:latin typeface="Tahoma" pitchFamily="34" charset="0"/>
              </a:rPr>
              <a:t>HiPO</a:t>
            </a:r>
            <a:r>
              <a:rPr lang="en-US" sz="1600" b="1" dirty="0">
                <a:solidFill>
                  <a:srgbClr val="333399"/>
                </a:solidFill>
                <a:latin typeface="Tahoma" pitchFamily="34" charset="0"/>
              </a:rPr>
              <a:t> #</a:t>
            </a:r>
            <a:r>
              <a:rPr lang="en-US" sz="1600" b="1" dirty="0" smtClean="0">
                <a:solidFill>
                  <a:srgbClr val="333399"/>
                </a:solidFill>
                <a:latin typeface="Tahoma" pitchFamily="34" charset="0"/>
              </a:rPr>
              <a:t>80</a:t>
            </a:r>
            <a:r>
              <a:rPr lang="en-US" sz="1600" b="1" dirty="0">
                <a:solidFill>
                  <a:srgbClr val="333399"/>
                </a:solidFill>
                <a:latin typeface="Tahoma" pitchFamily="34" charset="0"/>
              </a:rPr>
              <a:t> </a:t>
            </a:r>
          </a:p>
        </p:txBody>
      </p:sp>
    </p:spTree>
    <p:extLst>
      <p:ext uri="{BB962C8B-B14F-4D97-AF65-F5344CB8AC3E}">
        <p14:creationId xmlns:p14="http://schemas.microsoft.com/office/powerpoint/2010/main" val="443862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762000"/>
          </a:xfrm>
          <a:prstGeom prst="rect">
            <a:avLst/>
          </a:prstGeom>
          <a:solidFill>
            <a:srgbClr val="00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4339" name="Text Box 2"/>
          <p:cNvSpPr txBox="1">
            <a:spLocks noChangeArrowheads="1"/>
          </p:cNvSpPr>
          <p:nvPr/>
        </p:nvSpPr>
        <p:spPr bwMode="auto">
          <a:xfrm>
            <a:off x="162016" y="1334655"/>
            <a:ext cx="8905784" cy="344709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400" b="1" dirty="0">
                <a:solidFill>
                  <a:srgbClr val="FF0000"/>
                </a:solidFill>
                <a:latin typeface="Tahoma" pitchFamily="34" charset="0"/>
              </a:rPr>
              <a:t>As a learning from this incident and ensure continual improvement </a:t>
            </a:r>
            <a:r>
              <a:rPr lang="en-US" sz="1400" b="1" dirty="0" smtClean="0">
                <a:solidFill>
                  <a:srgbClr val="FF0000"/>
                </a:solidFill>
                <a:latin typeface="Tahoma" pitchFamily="34" charset="0"/>
              </a:rPr>
              <a:t>all contract managers must review </a:t>
            </a:r>
            <a:r>
              <a:rPr lang="en-US" sz="1400" b="1" dirty="0">
                <a:solidFill>
                  <a:srgbClr val="FF0000"/>
                </a:solidFill>
                <a:latin typeface="Tahoma" pitchFamily="34" charset="0"/>
              </a:rPr>
              <a:t>their HSE HEMP against the questions asked </a:t>
            </a:r>
            <a:r>
              <a:rPr lang="en-US" sz="1400" b="1" dirty="0" smtClean="0">
                <a:solidFill>
                  <a:srgbClr val="FF0000"/>
                </a:solidFill>
                <a:latin typeface="Tahoma" pitchFamily="34" charset="0"/>
              </a:rPr>
              <a:t>below:       </a:t>
            </a:r>
            <a:endParaRPr lang="en-US" sz="1400" b="1" dirty="0">
              <a:solidFill>
                <a:srgbClr val="FF0000"/>
              </a:solidFill>
              <a:latin typeface="Tahoma" pitchFamily="34" charset="0"/>
            </a:endParaRP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buFont typeface="+mj-lt"/>
              <a:buAutoNum type="arabicPeriod"/>
              <a:defRPr/>
            </a:pPr>
            <a:r>
              <a:rPr lang="en-US" sz="1600" dirty="0">
                <a:solidFill>
                  <a:srgbClr val="0033CC"/>
                </a:solidFill>
                <a:latin typeface="Calibri" panose="020F0502020204030204" pitchFamily="34" charset="0"/>
                <a:sym typeface="Wingdings" pitchFamily="2" charset="2"/>
              </a:rPr>
              <a:t>Do you ensure your drivers know the dangers of crossing a flowing </a:t>
            </a:r>
            <a:r>
              <a:rPr lang="en-US" sz="1600" dirty="0" err="1">
                <a:solidFill>
                  <a:srgbClr val="0033CC"/>
                </a:solidFill>
                <a:latin typeface="Calibri" panose="020F0502020204030204" pitchFamily="34" charset="0"/>
                <a:sym typeface="Wingdings" pitchFamily="2" charset="2"/>
              </a:rPr>
              <a:t>wadi</a:t>
            </a:r>
            <a:r>
              <a:rPr lang="en-US" sz="1600" dirty="0">
                <a:solidFill>
                  <a:srgbClr val="0033CC"/>
                </a:solidFill>
                <a:latin typeface="Calibri" panose="020F0502020204030204" pitchFamily="34" charset="0"/>
                <a:sym typeface="Wingdings" pitchFamily="2" charset="2"/>
              </a:rPr>
              <a:t>?</a:t>
            </a:r>
          </a:p>
          <a:p>
            <a:pPr marL="342900" indent="-342900">
              <a:buFont typeface="+mj-lt"/>
              <a:buAutoNum type="arabicPeriod"/>
              <a:defRPr/>
            </a:pPr>
            <a:r>
              <a:rPr lang="en-GB" sz="1600" dirty="0">
                <a:solidFill>
                  <a:srgbClr val="0033CC"/>
                </a:solidFill>
                <a:latin typeface="Calibri" panose="020F0502020204030204" pitchFamily="34" charset="0"/>
                <a:sym typeface="Arial"/>
              </a:rPr>
              <a:t>Do you ensure all staff are aware of the correct emergency numbers and the requirement to call </a:t>
            </a:r>
            <a:r>
              <a:rPr lang="en-GB" sz="1600" dirty="0">
                <a:solidFill>
                  <a:srgbClr val="0033CC"/>
                </a:solidFill>
                <a:latin typeface="Calibri" panose="020F0502020204030204" pitchFamily="34" charset="0"/>
                <a:sym typeface="Arial"/>
              </a:rPr>
              <a:t>them?</a:t>
            </a:r>
          </a:p>
          <a:p>
            <a:pPr marL="342900" indent="-342900">
              <a:buFont typeface="+mj-lt"/>
              <a:buAutoNum type="arabicPeriod"/>
              <a:defRPr/>
            </a:pPr>
            <a:r>
              <a:rPr lang="en-US" sz="1600" dirty="0">
                <a:solidFill>
                  <a:srgbClr val="0033CC"/>
                </a:solidFill>
                <a:latin typeface="Calibri" panose="020F0502020204030204" pitchFamily="34" charset="0"/>
                <a:sym typeface="Wingdings" pitchFamily="2" charset="2"/>
              </a:rPr>
              <a:t>Do </a:t>
            </a:r>
            <a:r>
              <a:rPr lang="en-US" sz="1600" dirty="0">
                <a:solidFill>
                  <a:srgbClr val="0033CC"/>
                </a:solidFill>
                <a:latin typeface="Calibri" panose="020F0502020204030204" pitchFamily="34" charset="0"/>
                <a:sym typeface="Wingdings" pitchFamily="2" charset="2"/>
              </a:rPr>
              <a:t>you ensures that y</a:t>
            </a:r>
            <a:r>
              <a:rPr lang="en-US" sz="1600" dirty="0">
                <a:solidFill>
                  <a:srgbClr val="0033CC"/>
                </a:solidFill>
                <a:latin typeface="Calibri" panose="020F0502020204030204" pitchFamily="34" charset="0"/>
                <a:sym typeface="Wingdings" pitchFamily="2" charset="2"/>
              </a:rPr>
              <a:t>our drivers know their empowerment to STOP?</a:t>
            </a:r>
          </a:p>
          <a:p>
            <a:pPr marL="342900" indent="-342900">
              <a:buFont typeface="+mj-lt"/>
              <a:buAutoNum type="arabicPeriod"/>
              <a:defRPr/>
            </a:pPr>
            <a:r>
              <a:rPr lang="en-US" sz="1600" dirty="0">
                <a:solidFill>
                  <a:srgbClr val="0033CC"/>
                </a:solidFill>
                <a:latin typeface="Calibri" panose="020F0502020204030204" pitchFamily="34" charset="0"/>
                <a:sym typeface="Wingdings" pitchFamily="2" charset="2"/>
              </a:rPr>
              <a:t>Do you ensure your Journey Managers understand the ongoing daily risks that the drivers will face?</a:t>
            </a:r>
          </a:p>
          <a:p>
            <a:pPr marL="342900" indent="-342900">
              <a:buFont typeface="+mj-lt"/>
              <a:buAutoNum type="arabicPeriod"/>
              <a:defRPr/>
            </a:pPr>
            <a:r>
              <a:rPr lang="en-US" sz="1600" dirty="0">
                <a:solidFill>
                  <a:srgbClr val="0033CC"/>
                </a:solidFill>
                <a:latin typeface="Calibri" panose="020F0502020204030204" pitchFamily="34" charset="0"/>
                <a:sym typeface="Wingdings" pitchFamily="2" charset="2"/>
              </a:rPr>
              <a:t>Do you ensure you have adequate procedures for Emergency planning in all required situations?</a:t>
            </a:r>
          </a:p>
          <a:p>
            <a:pPr marL="342900" indent="-342900">
              <a:buFont typeface="+mj-lt"/>
              <a:buAutoNum type="arabicPeriod"/>
              <a:defRPr/>
            </a:pPr>
            <a:r>
              <a:rPr lang="en-US" sz="1600" dirty="0">
                <a:solidFill>
                  <a:srgbClr val="0033CC"/>
                </a:solidFill>
                <a:latin typeface="Calibri" panose="020F0502020204030204" pitchFamily="34" charset="0"/>
                <a:sym typeface="Wingdings" pitchFamily="2" charset="2"/>
              </a:rPr>
              <a:t>Do your emergency drills cover effects from adverse weather?</a:t>
            </a:r>
          </a:p>
          <a:p>
            <a:pPr marL="342900" indent="-342900" eaLnBrk="1" hangingPunct="1">
              <a:buFont typeface="+mj-lt"/>
              <a:buAutoNum type="arabicPeriod"/>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92461" y="76200"/>
            <a:ext cx="8920163" cy="1181100"/>
            <a:chOff x="9" y="-264"/>
            <a:chExt cx="6087" cy="74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sp>
          <p:nvSpPr>
            <p:cNvPr id="17414" name="Text Box 12"/>
            <p:cNvSpPr txBox="1">
              <a:spLocks noChangeArrowheads="1"/>
            </p:cNvSpPr>
            <p:nvPr/>
          </p:nvSpPr>
          <p:spPr bwMode="auto">
            <a:xfrm>
              <a:off x="676" y="-264"/>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grpSp>
      <p:sp>
        <p:nvSpPr>
          <p:cNvPr id="3" name="Slide Number Placeholder 2"/>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
        <p:nvSpPr>
          <p:cNvPr id="12" name="Rectangle 11"/>
          <p:cNvSpPr/>
          <p:nvPr/>
        </p:nvSpPr>
        <p:spPr>
          <a:xfrm>
            <a:off x="0" y="748060"/>
            <a:ext cx="6553200" cy="338554"/>
          </a:xfrm>
          <a:prstGeom prst="rect">
            <a:avLst/>
          </a:prstGeom>
        </p:spPr>
        <p:txBody>
          <a:bodyPr wrap="square">
            <a:spAutoFit/>
          </a:bodyPr>
          <a:lstStyle/>
          <a:p>
            <a:pPr marL="114300" indent="-114300" algn="just">
              <a:defRPr/>
            </a:pPr>
            <a:r>
              <a:rPr lang="en-GB" sz="1600" b="1" dirty="0">
                <a:solidFill>
                  <a:srgbClr val="333399"/>
                </a:solidFill>
                <a:latin typeface="Tahoma" pitchFamily="34" charset="0"/>
              </a:rPr>
              <a:t>Date:9</a:t>
            </a:r>
            <a:r>
              <a:rPr lang="en-GB" sz="1600" b="1" baseline="30000" dirty="0">
                <a:solidFill>
                  <a:srgbClr val="333399"/>
                </a:solidFill>
                <a:latin typeface="Tahoma" pitchFamily="34" charset="0"/>
              </a:rPr>
              <a:t>th</a:t>
            </a:r>
            <a:r>
              <a:rPr lang="en-GB" sz="1600" b="1" dirty="0">
                <a:solidFill>
                  <a:srgbClr val="333399"/>
                </a:solidFill>
                <a:latin typeface="Tahoma" pitchFamily="34" charset="0"/>
              </a:rPr>
              <a:t> December 2019</a:t>
            </a:r>
            <a:r>
              <a:rPr lang="en-US" sz="1600" b="1" dirty="0">
                <a:solidFill>
                  <a:srgbClr val="333399"/>
                </a:solidFill>
                <a:latin typeface="Tahoma" pitchFamily="34" charset="0"/>
              </a:rPr>
              <a:t>   Incident title </a:t>
            </a:r>
            <a:r>
              <a:rPr lang="en-US" sz="1600" b="1" dirty="0" err="1">
                <a:solidFill>
                  <a:srgbClr val="333399"/>
                </a:solidFill>
                <a:latin typeface="Tahoma" pitchFamily="34" charset="0"/>
              </a:rPr>
              <a:t>HiPO</a:t>
            </a:r>
            <a:r>
              <a:rPr lang="en-US" sz="1600" b="1" dirty="0">
                <a:solidFill>
                  <a:srgbClr val="333399"/>
                </a:solidFill>
                <a:latin typeface="Tahoma" pitchFamily="34" charset="0"/>
              </a:rPr>
              <a:t> #</a:t>
            </a:r>
            <a:r>
              <a:rPr lang="en-US" sz="1600" b="1" dirty="0" smtClean="0">
                <a:solidFill>
                  <a:srgbClr val="333399"/>
                </a:solidFill>
                <a:latin typeface="Tahoma" pitchFamily="34" charset="0"/>
              </a:rPr>
              <a:t>80</a:t>
            </a:r>
            <a:r>
              <a:rPr lang="en-US" sz="1600" b="1" dirty="0">
                <a:solidFill>
                  <a:srgbClr val="333399"/>
                </a:solidFill>
                <a:latin typeface="Tahoma" pitchFamily="34" charset="0"/>
              </a:rPr>
              <a:t> </a:t>
            </a:r>
          </a:p>
        </p:txBody>
      </p:sp>
    </p:spTree>
    <p:extLst>
      <p:ext uri="{BB962C8B-B14F-4D97-AF65-F5344CB8AC3E}">
        <p14:creationId xmlns:p14="http://schemas.microsoft.com/office/powerpoint/2010/main" val="3270109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92341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5F60F509-AFDD-463A-A5F9-0578D8F932D8}"/>
</file>

<file path=customXml/itemProps2.xml><?xml version="1.0" encoding="utf-8"?>
<ds:datastoreItem xmlns:ds="http://schemas.openxmlformats.org/officeDocument/2006/customXml" ds:itemID="{8AF174A4-7955-45AC-B901-8B9127F35672}"/>
</file>

<file path=customXml/itemProps3.xml><?xml version="1.0" encoding="utf-8"?>
<ds:datastoreItem xmlns:ds="http://schemas.openxmlformats.org/officeDocument/2006/customXml" ds:itemID="{4CF8BB00-CF43-483F-A37C-F087DE6CE206}"/>
</file>

<file path=docProps/app.xml><?xml version="1.0" encoding="utf-8"?>
<Properties xmlns="http://schemas.openxmlformats.org/officeDocument/2006/extended-properties" xmlns:vt="http://schemas.openxmlformats.org/officeDocument/2006/docPropsVTypes">
  <TotalTime>431</TotalTime>
  <Words>499</Words>
  <Application>Microsoft Office PowerPoint</Application>
  <PresentationFormat>On-screen Show (4:3)</PresentationFormat>
  <Paragraphs>48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89</cp:revision>
  <dcterms:created xsi:type="dcterms:W3CDTF">2016-03-28T05:48:29Z</dcterms:created>
  <dcterms:modified xsi:type="dcterms:W3CDTF">2020-05-06T10:42:52Z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