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67" r:id="rId2"/>
    <p:sldId id="36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688" autoAdjust="0"/>
  </p:normalViewPr>
  <p:slideViewPr>
    <p:cSldViewPr>
      <p:cViewPr varScale="1">
        <p:scale>
          <a:sx n="96" d="100"/>
          <a:sy n="96" d="100"/>
        </p:scale>
        <p:origin x="82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95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80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>
            <a:extLst>
              <a:ext uri="{FF2B5EF4-FFF2-40B4-BE49-F238E27FC236}">
                <a16:creationId xmlns:a16="http://schemas.microsoft.com/office/drawing/2014/main" id="{EE039D9D-B67F-4577-A545-1271E0F72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5562601" y="3429000"/>
            <a:ext cx="3276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22D4480-4C1E-4E60-A29B-2F5654BEC416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2600" y="990600"/>
            <a:ext cx="3352800" cy="2249487"/>
          </a:xfrm>
          <a:prstGeom prst="rect">
            <a:avLst/>
          </a:prstGeom>
        </p:spPr>
      </p:pic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43509" y="5575012"/>
            <a:ext cx="5181600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Always Comply with speed limits on graded roads  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275638" y="2613818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208323" y="5169187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Text Box 2">
            <a:extLst>
              <a:ext uri="{FF2B5EF4-FFF2-40B4-BE49-F238E27FC236}">
                <a16:creationId xmlns:a16="http://schemas.microsoft.com/office/drawing/2014/main" id="{324641BE-0373-4052-9AF0-3470ADB6E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46" y="755370"/>
            <a:ext cx="5529454" cy="424731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 smtClean="0">
                <a:solidFill>
                  <a:schemeClr val="accent2"/>
                </a:solidFill>
                <a:latin typeface="Tahoma" pitchFamily="34" charset="0"/>
              </a:rPr>
              <a:t>Date: </a:t>
            </a:r>
            <a:r>
              <a:rPr lang="en-US" sz="1600" b="1" dirty="0" smtClean="0">
                <a:solidFill>
                  <a:schemeClr val="accent2"/>
                </a:solidFill>
                <a:latin typeface="Tahoma" pitchFamily="34" charset="0"/>
              </a:rPr>
              <a:t>6</a:t>
            </a:r>
            <a:r>
              <a:rPr lang="en-US" sz="1600" b="1" baseline="30000" dirty="0" smtClean="0">
                <a:solidFill>
                  <a:schemeClr val="accent2"/>
                </a:solidFill>
                <a:latin typeface="Tahoma" pitchFamily="34" charset="0"/>
              </a:rPr>
              <a:t>th</a:t>
            </a:r>
            <a:r>
              <a:rPr lang="en-US" sz="1600" b="1" dirty="0" smtClean="0">
                <a:solidFill>
                  <a:schemeClr val="accent2"/>
                </a:solidFill>
                <a:latin typeface="Tahoma" pitchFamily="34" charset="0"/>
              </a:rPr>
              <a:t> December 2019 </a:t>
            </a:r>
            <a:r>
              <a:rPr lang="en-US" sz="1600" b="1" dirty="0">
                <a:solidFill>
                  <a:schemeClr val="accent2"/>
                </a:solidFill>
                <a:latin typeface="Tahoma" pitchFamily="34" charset="0"/>
              </a:rPr>
              <a:t>Incident </a:t>
            </a:r>
            <a:r>
              <a:rPr lang="en-US" sz="1600" b="1" dirty="0" smtClean="0">
                <a:solidFill>
                  <a:schemeClr val="accent2"/>
                </a:solidFill>
                <a:latin typeface="Tahoma" pitchFamily="34" charset="0"/>
              </a:rPr>
              <a:t>title MVI RO </a:t>
            </a:r>
            <a:r>
              <a:rPr lang="en-US" sz="1600" b="1" dirty="0">
                <a:solidFill>
                  <a:schemeClr val="accent2"/>
                </a:solidFill>
                <a:latin typeface="Tahoma" pitchFamily="34" charset="0"/>
              </a:rPr>
              <a:t>HiPo#81</a:t>
            </a:r>
          </a:p>
          <a:p>
            <a:pPr marL="114300" indent="-114300" algn="just">
              <a:defRPr/>
            </a:pPr>
            <a:endParaRPr lang="en-US" sz="11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2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>
              <a:defRPr/>
            </a:pPr>
            <a:endParaRPr lang="en-US" sz="10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dirty="0" smtClean="0">
                <a:latin typeface="Calibri" panose="020F0502020204030204" pitchFamily="34" charset="0"/>
                <a:cs typeface="Arial" charset="0"/>
              </a:rPr>
              <a:t>At </a:t>
            </a:r>
            <a:r>
              <a:rPr lang="en-US" dirty="0">
                <a:latin typeface="Calibri" panose="020F0502020204030204" pitchFamily="34" charset="0"/>
                <a:cs typeface="Arial" charset="0"/>
              </a:rPr>
              <a:t>0600 </a:t>
            </a:r>
            <a:r>
              <a:rPr lang="en-US" dirty="0" err="1">
                <a:latin typeface="Calibri" panose="020F0502020204030204" pitchFamily="34" charset="0"/>
                <a:cs typeface="Arial" charset="0"/>
              </a:rPr>
              <a:t>hrs</a:t>
            </a:r>
            <a:r>
              <a:rPr lang="en-US" dirty="0">
                <a:latin typeface="Calibri" panose="020F0502020204030204" pitchFamily="34" charset="0"/>
                <a:cs typeface="Arial" charset="0"/>
              </a:rPr>
              <a:t>, driver started a journey with a passenger </a:t>
            </a:r>
            <a:r>
              <a:rPr lang="en-US" dirty="0" smtClean="0">
                <a:latin typeface="Calibri" panose="020F0502020204030204" pitchFamily="34" charset="0"/>
                <a:cs typeface="Arial" charset="0"/>
              </a:rPr>
              <a:t>from </a:t>
            </a:r>
            <a:r>
              <a:rPr lang="en-US" dirty="0">
                <a:latin typeface="Calibri" panose="020F0502020204030204" pitchFamily="34" charset="0"/>
                <a:cs typeface="Arial" charset="0"/>
              </a:rPr>
              <a:t>Wadi </a:t>
            </a:r>
            <a:r>
              <a:rPr lang="en-US" dirty="0" err="1">
                <a:latin typeface="Calibri" panose="020F0502020204030204" pitchFamily="34" charset="0"/>
                <a:cs typeface="Arial" charset="0"/>
              </a:rPr>
              <a:t>Musalam</a:t>
            </a:r>
            <a:r>
              <a:rPr lang="en-US" dirty="0">
                <a:latin typeface="Calibri" panose="020F0502020204030204" pitchFamily="34" charset="0"/>
                <a:cs typeface="Arial" charset="0"/>
              </a:rPr>
              <a:t> Well Test Site to Rig Camp (distance 5kms). After driving 3 </a:t>
            </a:r>
            <a:r>
              <a:rPr lang="en-US" dirty="0" smtClean="0">
                <a:latin typeface="Calibri" panose="020F0502020204030204" pitchFamily="34" charset="0"/>
                <a:cs typeface="Arial" charset="0"/>
              </a:rPr>
              <a:t>km </a:t>
            </a:r>
            <a:r>
              <a:rPr lang="en-US" dirty="0">
                <a:latin typeface="Calibri" panose="020F0502020204030204" pitchFamily="34" charset="0"/>
                <a:cs typeface="Arial" charset="0"/>
              </a:rPr>
              <a:t>the driver lost control of the vehicle and the vehicle rolled over. Driver and passenger were not injured </a:t>
            </a:r>
          </a:p>
          <a:p>
            <a:pPr>
              <a:defRPr/>
            </a:pPr>
            <a:endParaRPr lang="en-US" sz="900" dirty="0">
              <a:latin typeface="Arial" charset="0"/>
              <a:cs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Calibri" panose="020F0502020204030204" pitchFamily="34" charset="0"/>
              </a:rPr>
              <a:t>Your learning from this incident..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indent="-1714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libri" panose="020F0502020204030204" pitchFamily="34" charset="0"/>
                <a:cs typeface="Arial" charset="0"/>
              </a:rPr>
              <a:t>Always </a:t>
            </a:r>
            <a:r>
              <a:rPr lang="en-US" dirty="0">
                <a:latin typeface="Calibri" panose="020F0502020204030204" pitchFamily="34" charset="0"/>
                <a:cs typeface="Arial" charset="0"/>
              </a:rPr>
              <a:t>ensure to drive as per the </a:t>
            </a:r>
            <a:r>
              <a:rPr lang="en-US" dirty="0">
                <a:latin typeface="Calibri" panose="020F0502020204030204" pitchFamily="34" charset="0"/>
                <a:cs typeface="Arial" charset="0"/>
              </a:rPr>
              <a:t>road condition </a:t>
            </a:r>
            <a:endParaRPr lang="en-US" dirty="0">
              <a:latin typeface="Calibri" panose="020F0502020204030204" pitchFamily="34" charset="0"/>
              <a:cs typeface="Arial" charset="0"/>
            </a:endParaRPr>
          </a:p>
          <a:p>
            <a:pPr indent="-1714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libri" panose="020F0502020204030204" pitchFamily="34" charset="0"/>
                <a:cs typeface="Arial" charset="0"/>
              </a:rPr>
              <a:t>Always ensure to concentrate </a:t>
            </a:r>
            <a:r>
              <a:rPr lang="en-US" dirty="0">
                <a:latin typeface="Calibri" panose="020F0502020204030204" pitchFamily="34" charset="0"/>
                <a:cs typeface="Arial" charset="0"/>
              </a:rPr>
              <a:t>on the road </a:t>
            </a:r>
            <a:r>
              <a:rPr lang="en-US" dirty="0">
                <a:latin typeface="Calibri" panose="020F0502020204030204" pitchFamily="34" charset="0"/>
                <a:cs typeface="Arial" charset="0"/>
              </a:rPr>
              <a:t>while </a:t>
            </a:r>
            <a:r>
              <a:rPr lang="en-US" dirty="0">
                <a:latin typeface="Calibri" panose="020F0502020204030204" pitchFamily="34" charset="0"/>
                <a:cs typeface="Arial" charset="0"/>
              </a:rPr>
              <a:t>driving </a:t>
            </a:r>
          </a:p>
          <a:p>
            <a:pPr indent="-1714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libri" panose="020F0502020204030204" pitchFamily="34" charset="0"/>
                <a:cs typeface="Arial" charset="0"/>
              </a:rPr>
              <a:t>Always </a:t>
            </a:r>
            <a:r>
              <a:rPr lang="en-US" dirty="0">
                <a:latin typeface="Calibri" panose="020F0502020204030204" pitchFamily="34" charset="0"/>
                <a:cs typeface="Arial" charset="0"/>
              </a:rPr>
              <a:t>ensure to apply </a:t>
            </a:r>
            <a:r>
              <a:rPr lang="en-US" dirty="0">
                <a:latin typeface="Calibri" panose="020F0502020204030204" pitchFamily="34" charset="0"/>
                <a:cs typeface="Arial" charset="0"/>
              </a:rPr>
              <a:t>defensive driving techniques </a:t>
            </a:r>
          </a:p>
          <a:p>
            <a:pPr indent="-1714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libri" panose="020F0502020204030204" pitchFamily="34" charset="0"/>
                <a:cs typeface="Arial" charset="0"/>
              </a:rPr>
              <a:t>Always </a:t>
            </a:r>
            <a:r>
              <a:rPr lang="en-US" dirty="0">
                <a:latin typeface="Calibri" panose="020F0502020204030204" pitchFamily="34" charset="0"/>
                <a:cs typeface="Arial" charset="0"/>
              </a:rPr>
              <a:t>ensure to consider the </a:t>
            </a:r>
            <a:r>
              <a:rPr lang="en-US" dirty="0">
                <a:latin typeface="Calibri" panose="020F0502020204030204" pitchFamily="34" charset="0"/>
                <a:cs typeface="Arial" charset="0"/>
              </a:rPr>
              <a:t>sunrise and sunset when planning a journey </a:t>
            </a:r>
          </a:p>
        </p:txBody>
      </p:sp>
    </p:spTree>
    <p:extLst>
      <p:ext uri="{BB962C8B-B14F-4D97-AF65-F5344CB8AC3E}">
        <p14:creationId xmlns:p14="http://schemas.microsoft.com/office/powerpoint/2010/main" val="1621294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60535" y="1447800"/>
            <a:ext cx="8515350" cy="424731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</a:rPr>
              <a:t>Do you ensure the driver familiar with the route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</a:rPr>
              <a:t>Do you ensure the drivers attended the road safety awareness sessions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</a:rPr>
              <a:t>Do </a:t>
            </a: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</a:rPr>
              <a:t>you ensure drivers apply defensive driving techniques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</a:rPr>
              <a:t>Do you ensure drivers behavior is analyses using IVMS tools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endParaRPr lang="en-US" sz="1400" b="1" dirty="0">
              <a:solidFill>
                <a:srgbClr val="0000FF"/>
              </a:solidFill>
              <a:latin typeface="Tahoma" pitchFamily="34" charset="0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latin typeface="+mj-lt"/>
              <a:sym typeface="Wingdings" pitchFamily="2" charset="2"/>
            </a:endParaRPr>
          </a:p>
          <a:p>
            <a:pPr eaLnBrk="1" hangingPunct="1">
              <a:defRPr/>
            </a:pPr>
            <a:endParaRPr lang="en-US" sz="1400" strike="sngStrike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eaLnBrk="1" hangingPunct="1"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34031" y="935623"/>
            <a:ext cx="60067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chemeClr val="accent2"/>
                </a:solidFill>
                <a:latin typeface="Tahoma" pitchFamily="34" charset="0"/>
              </a:rPr>
              <a:t>Date: </a:t>
            </a:r>
            <a:r>
              <a:rPr lang="en-US" sz="1600" b="1" dirty="0">
                <a:solidFill>
                  <a:schemeClr val="accent2"/>
                </a:solidFill>
                <a:latin typeface="Tahoma" pitchFamily="34" charset="0"/>
              </a:rPr>
              <a:t>6</a:t>
            </a:r>
            <a:r>
              <a:rPr lang="en-US" sz="1600" b="1" baseline="30000" dirty="0">
                <a:solidFill>
                  <a:schemeClr val="accent2"/>
                </a:solidFill>
                <a:latin typeface="Tahoma" pitchFamily="34" charset="0"/>
              </a:rPr>
              <a:t>th</a:t>
            </a:r>
            <a:r>
              <a:rPr lang="en-US" sz="1600" b="1" dirty="0">
                <a:solidFill>
                  <a:schemeClr val="accent2"/>
                </a:solidFill>
                <a:latin typeface="Tahoma" pitchFamily="34" charset="0"/>
              </a:rPr>
              <a:t> December 2019 Incident title MVI RO HiPo#81</a:t>
            </a:r>
            <a:endParaRPr lang="en-US" sz="1600" b="1" dirty="0">
              <a:solidFill>
                <a:schemeClr val="accent2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776941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92342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B2B90B5-7417-4404-A39A-630DB6F32784}"/>
</file>

<file path=customXml/itemProps2.xml><?xml version="1.0" encoding="utf-8"?>
<ds:datastoreItem xmlns:ds="http://schemas.openxmlformats.org/officeDocument/2006/customXml" ds:itemID="{76348C02-62BA-4540-9AFF-DF1490E0CB42}"/>
</file>

<file path=customXml/itemProps3.xml><?xml version="1.0" encoding="utf-8"?>
<ds:datastoreItem xmlns:ds="http://schemas.openxmlformats.org/officeDocument/2006/customXml" ds:itemID="{B5D945CD-B0F9-4677-8F1C-4EC0D6DF8F93}"/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400</Words>
  <Application>Microsoft Office PowerPoint</Application>
  <PresentationFormat>On-screen Show (4:3)</PresentationFormat>
  <Paragraphs>51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91</cp:revision>
  <dcterms:created xsi:type="dcterms:W3CDTF">2016-03-28T05:48:29Z</dcterms:created>
  <dcterms:modified xsi:type="dcterms:W3CDTF">2020-05-06T10:51:10Z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