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notesSlides/notesSlide1.xml" ContentType="application/vnd.openxmlformats-officedocument.presentationml.notes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2" r:id="rId1"/>
  </p:sldMasterIdLst>
  <p:notesMasterIdLst>
    <p:notesMasterId r:id="rId4"/>
  </p:notesMasterIdLst>
  <p:sldIdLst>
    <p:sldId id="369" r:id="rId2"/>
    <p:sldId id="370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5688" autoAdjust="0"/>
  </p:normalViewPr>
  <p:slideViewPr>
    <p:cSldViewPr>
      <p:cViewPr varScale="1">
        <p:scale>
          <a:sx n="96" d="100"/>
          <a:sy n="96" d="100"/>
        </p:scale>
        <p:origin x="822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openxmlformats.org/officeDocument/2006/relationships/customXml" Target="../customXml/item3.xml"/><Relationship Id="rId5" Type="http://schemas.openxmlformats.org/officeDocument/2006/relationships/presProps" Target="presProps.xml"/><Relationship Id="rId10" Type="http://schemas.openxmlformats.org/officeDocument/2006/relationships/customXml" Target="../customXml/item2.xml"/><Relationship Id="rId4" Type="http://schemas.openxmlformats.org/officeDocument/2006/relationships/notesMaster" Target="notesMasters/notesMaster1.xml"/><Relationship Id="rId9" Type="http://schemas.openxmlformats.org/officeDocument/2006/relationships/customXml" Target="../customXml/item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A1B4E3-1F76-4E61-B254-1A7031AA599B}" type="datetimeFigureOut">
              <a:rPr lang="en-US" smtClean="0"/>
              <a:pPr/>
              <a:t>5/6/2020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D55988-80E2-4333-8473-6782ED1C013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/>
              <a:t>Ensure all dates and titles are input </a:t>
            </a:r>
          </a:p>
          <a:p>
            <a:endParaRPr lang="en-US" dirty="0"/>
          </a:p>
          <a:p>
            <a:r>
              <a:rPr lang="en-US" dirty="0"/>
              <a:t>A short description should be provided without mentioning names of contractors or</a:t>
            </a:r>
            <a:r>
              <a:rPr lang="en-US" baseline="0" dirty="0"/>
              <a:t> individuals.  You should include, what happened, to who (by job title) and what injuries this resulted in.  Nothing more!</a:t>
            </a:r>
          </a:p>
          <a:p>
            <a:endParaRPr lang="en-US" baseline="0" dirty="0"/>
          </a:p>
          <a:p>
            <a:r>
              <a:rPr lang="en-US" baseline="0" dirty="0"/>
              <a:t>Four to five bullet points highlighting the main findings from the investigation.  Remember the target audience is the front line staff so this should be written in simple terms in a way that everyone can understand.</a:t>
            </a:r>
          </a:p>
          <a:p>
            <a:endParaRPr lang="en-US" baseline="0" dirty="0"/>
          </a:p>
          <a:p>
            <a:r>
              <a:rPr lang="en-US" baseline="0" dirty="0"/>
              <a:t>The strap line should be the main point you want to get across</a:t>
            </a:r>
          </a:p>
          <a:p>
            <a:endParaRPr lang="en-US" baseline="0" dirty="0"/>
          </a:p>
          <a:p>
            <a:r>
              <a:rPr lang="en-US" baseline="0" dirty="0"/>
              <a:t>The images should be self explanatory, what went wrong (if you create a reconstruction please ensure you do not put people at risk) and below how it should be done.   </a:t>
            </a:r>
            <a:endParaRPr lang="en-US" dirty="0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5138CA7-92E6-41FD-A1B7-5ABDE6F17714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4227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222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Ensure all dates and titles are input </a:t>
            </a:r>
          </a:p>
          <a:p>
            <a:endParaRPr lang="en-US" dirty="0">
              <a:solidFill>
                <a:srgbClr val="0033CC"/>
              </a:solidFill>
              <a:latin typeface="Arial" charset="0"/>
              <a:cs typeface="Arial" charset="0"/>
              <a:sym typeface="Wingdings" pitchFamily="2" charset="2"/>
            </a:endParaRPr>
          </a:p>
          <a:p>
            <a:r>
              <a:rPr lang="en-US" dirty="0">
                <a:solidFill>
                  <a:srgbClr val="0033CC"/>
                </a:solidFill>
                <a:latin typeface="Arial" charset="0"/>
                <a:cs typeface="Arial" charset="0"/>
                <a:sym typeface="Wingdings" pitchFamily="2" charset="2"/>
              </a:rPr>
              <a:t>Make a list of closed questions (only ‘yes’ or ‘no’ as an answer) to ask others if they have the same issues based on the management or HSE-MS failings or shortfalls identified in the investigation. </a:t>
            </a:r>
          </a:p>
          <a:p>
            <a:endParaRPr lang="en-US" dirty="0">
              <a:solidFill>
                <a:srgbClr val="0033CC"/>
              </a:solidFill>
              <a:latin typeface="Arial" charset="0"/>
              <a:cs typeface="Arial" charset="0"/>
              <a:sym typeface="Wingdings" pitchFamily="2" charset="2"/>
            </a:endParaRPr>
          </a:p>
          <a:p>
            <a:r>
              <a:rPr lang="en-US" dirty="0">
                <a:solidFill>
                  <a:srgbClr val="0033CC"/>
                </a:solidFill>
                <a:latin typeface="Arial" charset="0"/>
                <a:cs typeface="Arial" charset="0"/>
                <a:sym typeface="Wingdings" pitchFamily="2" charset="2"/>
              </a:rPr>
              <a:t>Imagine you have to audit other companies to see if they could have the same issues.</a:t>
            </a:r>
          </a:p>
          <a:p>
            <a:endParaRPr lang="en-US" dirty="0">
              <a:solidFill>
                <a:srgbClr val="0033CC"/>
              </a:solidFill>
              <a:latin typeface="Arial" charset="0"/>
              <a:cs typeface="Arial" charset="0"/>
              <a:sym typeface="Wingdings" pitchFamily="2" charset="2"/>
            </a:endParaRPr>
          </a:p>
          <a:p>
            <a:r>
              <a:rPr lang="en-US" dirty="0">
                <a:solidFill>
                  <a:srgbClr val="0033CC"/>
                </a:solidFill>
                <a:latin typeface="Arial" charset="0"/>
                <a:cs typeface="Arial" charset="0"/>
                <a:sym typeface="Wingdings" pitchFamily="2" charset="2"/>
              </a:rPr>
              <a:t>These questions should start</a:t>
            </a:r>
            <a:r>
              <a:rPr lang="en-US" baseline="0" dirty="0">
                <a:solidFill>
                  <a:srgbClr val="0033CC"/>
                </a:solidFill>
                <a:latin typeface="Arial" charset="0"/>
                <a:cs typeface="Arial" charset="0"/>
                <a:sym typeface="Wingdings" pitchFamily="2" charset="2"/>
              </a:rPr>
              <a:t> with: Do you ensure…………………?</a:t>
            </a:r>
            <a:endParaRPr lang="en-US" dirty="0">
              <a:latin typeface="Arial" charset="0"/>
              <a:cs typeface="Arial" charset="0"/>
            </a:endParaRPr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6B2BACC-5893-4478-93DA-688A131F8366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17349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Confidential - Not to be shared outside of PDO/PDO contractors 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15B704AD-0DEC-4276-A217-14915B9EB7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95071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8077200" cy="68580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Confidential - Not to be shared outside of PDO/PDO contractors 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1A920DC4-FE34-4663-8FB7-16362F8E3E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22755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Confidential - Not to be shared outside of PDO/PDO contractors 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C085B925-3865-4333-AFCB-ABF9FE11EB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75041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Confidential - Not to be shared outside of PDO/PDO contractors 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CF1380D9-E0BB-484F-BE96-17EE036076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43049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Confidential - Not to be shared outside of PDO/PDO contractors 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7C482-6A57-4477-ABB6-025DC609A7C0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314380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r>
              <a:rPr lang="en-US"/>
              <a:t>Confidential - Not to be shared outside of PDO/PDO contractors 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10281B74-92C0-4899-8AEC-B63DF05B82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TextBox 6"/>
          <p:cNvSpPr txBox="1"/>
          <p:nvPr userDrawn="1"/>
        </p:nvSpPr>
        <p:spPr>
          <a:xfrm>
            <a:off x="762000" y="228600"/>
            <a:ext cx="7467600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000" b="1" i="1" kern="0" dirty="0">
                <a:solidFill>
                  <a:srgbClr val="CCCCFF"/>
                </a:solidFill>
                <a:latin typeface="Arial"/>
                <a:ea typeface="+mj-ea"/>
                <a:cs typeface="Arial"/>
              </a:rPr>
              <a:t>Main contractor name – LTI# - Date of incident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pic>
        <p:nvPicPr>
          <p:cNvPr id="1032" name="Content Placeholder 3" descr="PPT option1.jpg"/>
          <p:cNvPicPr>
            <a:picLocks noChangeAspect="1"/>
          </p:cNvPicPr>
          <p:nvPr userDrawn="1"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-11113" y="0"/>
            <a:ext cx="915511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0455313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714" r:id="rId2"/>
    <p:sldLayoutId id="2147483715" r:id="rId3"/>
    <p:sldLayoutId id="2147483716" r:id="rId4"/>
    <p:sldLayoutId id="2147483717" r:id="rId5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94288" y="818785"/>
            <a:ext cx="5574448" cy="483209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14300" indent="-114300">
              <a:defRPr/>
            </a:pPr>
            <a:r>
              <a:rPr lang="en-GB" sz="1600" b="1" dirty="0" smtClean="0">
                <a:solidFill>
                  <a:schemeClr val="accent2"/>
                </a:solidFill>
                <a:latin typeface="Tahoma" pitchFamily="34" charset="0"/>
              </a:rPr>
              <a:t>Date:11</a:t>
            </a:r>
            <a:r>
              <a:rPr lang="en-GB" sz="1600" b="1" baseline="30000" dirty="0" smtClean="0">
                <a:solidFill>
                  <a:schemeClr val="accent2"/>
                </a:solidFill>
                <a:latin typeface="Tahoma" pitchFamily="34" charset="0"/>
              </a:rPr>
              <a:t>th</a:t>
            </a:r>
            <a:r>
              <a:rPr lang="en-GB" sz="1600" b="1" dirty="0" smtClean="0">
                <a:solidFill>
                  <a:schemeClr val="accent2"/>
                </a:solidFill>
                <a:latin typeface="Tahoma" pitchFamily="34" charset="0"/>
              </a:rPr>
              <a:t> December 2019 </a:t>
            </a:r>
            <a:r>
              <a:rPr lang="en-US" sz="1600" b="1" dirty="0" smtClean="0">
                <a:solidFill>
                  <a:schemeClr val="accent2"/>
                </a:solidFill>
                <a:latin typeface="Tahoma" pitchFamily="34" charset="0"/>
              </a:rPr>
              <a:t>Incident </a:t>
            </a:r>
            <a:r>
              <a:rPr lang="en-US" sz="1600" b="1" dirty="0">
                <a:solidFill>
                  <a:schemeClr val="accent2"/>
                </a:solidFill>
                <a:latin typeface="Tahoma" pitchFamily="34" charset="0"/>
              </a:rPr>
              <a:t>title </a:t>
            </a:r>
            <a:r>
              <a:rPr lang="en-US" sz="1600" b="1" dirty="0" smtClean="0">
                <a:solidFill>
                  <a:schemeClr val="accent2"/>
                </a:solidFill>
                <a:latin typeface="Tahoma" pitchFamily="34" charset="0"/>
              </a:rPr>
              <a:t>: MVI HiPo#82</a:t>
            </a:r>
            <a:endParaRPr lang="en-US" sz="1600" b="1" dirty="0">
              <a:solidFill>
                <a:schemeClr val="accent2"/>
              </a:solidFill>
              <a:latin typeface="Tahoma" pitchFamily="34" charset="0"/>
            </a:endParaRPr>
          </a:p>
          <a:p>
            <a:pPr marL="114300" indent="-114300">
              <a:defRPr/>
            </a:pPr>
            <a:endParaRPr lang="en-US" sz="1100" b="1" dirty="0">
              <a:solidFill>
                <a:srgbClr val="FF0000"/>
              </a:solidFill>
              <a:latin typeface="Tahoma" pitchFamily="34" charset="0"/>
            </a:endParaRPr>
          </a:p>
          <a:p>
            <a:pPr marL="114300" indent="-114300">
              <a:defRPr/>
            </a:pPr>
            <a:r>
              <a:rPr lang="en-US" sz="1200" b="1" dirty="0">
                <a:solidFill>
                  <a:srgbClr val="FF0000"/>
                </a:solidFill>
                <a:latin typeface="Tahoma" pitchFamily="34" charset="0"/>
              </a:rPr>
              <a:t>What happened</a:t>
            </a:r>
            <a:r>
              <a:rPr lang="en-US" sz="1200" b="1" dirty="0" smtClean="0">
                <a:solidFill>
                  <a:srgbClr val="FF0000"/>
                </a:solidFill>
                <a:latin typeface="Tahoma" pitchFamily="34" charset="0"/>
              </a:rPr>
              <a:t>?</a:t>
            </a:r>
            <a:endParaRPr lang="en-US" sz="1200" dirty="0"/>
          </a:p>
          <a:p>
            <a:r>
              <a:rPr lang="en-US" dirty="0" smtClean="0">
                <a:latin typeface="Calibri" panose="020F0502020204030204" pitchFamily="34" charset="0"/>
              </a:rPr>
              <a:t>An operator left </a:t>
            </a:r>
            <a:r>
              <a:rPr lang="en-US" dirty="0">
                <a:latin typeface="Calibri" panose="020F0502020204030204" pitchFamily="34" charset="0"/>
              </a:rPr>
              <a:t>the site to make a phone </a:t>
            </a:r>
            <a:r>
              <a:rPr lang="en-US" dirty="0" smtClean="0">
                <a:latin typeface="Calibri" panose="020F0502020204030204" pitchFamily="34" charset="0"/>
              </a:rPr>
              <a:t>call, on </a:t>
            </a:r>
            <a:r>
              <a:rPr lang="en-US" dirty="0">
                <a:latin typeface="Calibri" panose="020F0502020204030204" pitchFamily="34" charset="0"/>
              </a:rPr>
              <a:t>his way back to site at </a:t>
            </a:r>
            <a:r>
              <a:rPr lang="en-US" dirty="0" smtClean="0">
                <a:latin typeface="Calibri" panose="020F0502020204030204" pitchFamily="34" charset="0"/>
              </a:rPr>
              <a:t>@10:00 </a:t>
            </a:r>
            <a:r>
              <a:rPr lang="en-US" dirty="0" err="1">
                <a:latin typeface="Calibri" panose="020F0502020204030204" pitchFamily="34" charset="0"/>
              </a:rPr>
              <a:t>hrs</a:t>
            </a:r>
            <a:r>
              <a:rPr lang="en-US" dirty="0">
                <a:latin typeface="Calibri" panose="020F0502020204030204" pitchFamily="34" charset="0"/>
              </a:rPr>
              <a:t> , </a:t>
            </a:r>
            <a:r>
              <a:rPr lang="en-US" dirty="0" smtClean="0">
                <a:latin typeface="Calibri" panose="020F0502020204030204" pitchFamily="34" charset="0"/>
              </a:rPr>
              <a:t>while driving</a:t>
            </a:r>
            <a:r>
              <a:rPr lang="en-US" dirty="0">
                <a:latin typeface="Calibri" panose="020F0502020204030204" pitchFamily="34" charset="0"/>
              </a:rPr>
              <a:t>, on a graded road, behind a water </a:t>
            </a:r>
            <a:r>
              <a:rPr lang="en-US" dirty="0" smtClean="0">
                <a:latin typeface="Calibri" panose="020F0502020204030204" pitchFamily="34" charset="0"/>
              </a:rPr>
              <a:t>tanker, he </a:t>
            </a:r>
            <a:r>
              <a:rPr lang="en-US" dirty="0">
                <a:latin typeface="Calibri" panose="020F0502020204030204" pitchFamily="34" charset="0"/>
              </a:rPr>
              <a:t>tried to over take. </a:t>
            </a:r>
            <a:r>
              <a:rPr lang="en-US" dirty="0" smtClean="0">
                <a:latin typeface="Calibri" panose="020F0502020204030204" pitchFamily="34" charset="0"/>
              </a:rPr>
              <a:t>when </a:t>
            </a:r>
            <a:r>
              <a:rPr lang="en-US" dirty="0">
                <a:latin typeface="Calibri" panose="020F0502020204030204" pitchFamily="34" charset="0"/>
              </a:rPr>
              <a:t>another car was coming from the opposite direction so upon returning to his lane </a:t>
            </a:r>
            <a:r>
              <a:rPr lang="en-US" dirty="0" smtClean="0">
                <a:latin typeface="Calibri" panose="020F0502020204030204" pitchFamily="34" charset="0"/>
              </a:rPr>
              <a:t>at </a:t>
            </a:r>
            <a:r>
              <a:rPr lang="en-US" dirty="0">
                <a:latin typeface="Calibri" panose="020F0502020204030204" pitchFamily="34" charset="0"/>
              </a:rPr>
              <a:t>a high speed he hit </a:t>
            </a:r>
            <a:r>
              <a:rPr lang="en-US" dirty="0" smtClean="0">
                <a:latin typeface="Calibri" panose="020F0502020204030204" pitchFamily="34" charset="0"/>
              </a:rPr>
              <a:t>the rear of the </a:t>
            </a:r>
            <a:r>
              <a:rPr lang="en-US" dirty="0">
                <a:latin typeface="Calibri" panose="020F0502020204030204" pitchFamily="34" charset="0"/>
              </a:rPr>
              <a:t>water tanker. </a:t>
            </a:r>
            <a:endParaRPr lang="en-US" b="1" dirty="0">
              <a:latin typeface="Calibri" panose="020F0502020204030204" pitchFamily="34" charset="0"/>
            </a:endParaRPr>
          </a:p>
          <a:p>
            <a:pPr marL="114300" indent="-114300">
              <a:defRPr/>
            </a:pPr>
            <a:endParaRPr lang="en-US" sz="1200" b="1" dirty="0">
              <a:solidFill>
                <a:srgbClr val="FF0000"/>
              </a:solidFill>
              <a:latin typeface="Tahoma" pitchFamily="34" charset="0"/>
            </a:endParaRPr>
          </a:p>
          <a:p>
            <a:pPr>
              <a:defRPr/>
            </a:pPr>
            <a:endParaRPr lang="en-US" sz="900" dirty="0">
              <a:latin typeface="Arial" charset="0"/>
              <a:cs typeface="Arial" charset="0"/>
            </a:endParaRPr>
          </a:p>
          <a:p>
            <a:pPr marL="114300" indent="-114300">
              <a:defRPr/>
            </a:pPr>
            <a:r>
              <a:rPr lang="en-US" sz="1600" b="1" dirty="0">
                <a:solidFill>
                  <a:srgbClr val="333399"/>
                </a:solidFill>
                <a:latin typeface="Calibri" panose="020F0502020204030204" pitchFamily="34" charset="0"/>
              </a:rPr>
              <a:t>Your learning from this incident..</a:t>
            </a:r>
            <a:endParaRPr lang="en-US" sz="16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en-US" dirty="0" smtClean="0">
                <a:solidFill>
                  <a:srgbClr val="000000"/>
                </a:solidFill>
                <a:latin typeface="Calibri" panose="020F0502020204030204" pitchFamily="34" charset="0"/>
                <a:cs typeface="Tahoma" pitchFamily="34" charset="0"/>
              </a:rPr>
              <a:t>Always </a:t>
            </a: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  <a:cs typeface="Tahoma" pitchFamily="34" charset="0"/>
              </a:rPr>
              <a:t>ensure that </a:t>
            </a:r>
            <a:r>
              <a:rPr lang="en-US" dirty="0" smtClean="0">
                <a:solidFill>
                  <a:srgbClr val="000000"/>
                </a:solidFill>
                <a:latin typeface="Calibri" panose="020F0502020204030204" pitchFamily="34" charset="0"/>
                <a:cs typeface="Tahoma" pitchFamily="34" charset="0"/>
              </a:rPr>
              <a:t>your car key </a:t>
            </a: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  <a:cs typeface="Tahoma" pitchFamily="34" charset="0"/>
              </a:rPr>
              <a:t>and IVMS tag are secured and </a:t>
            </a:r>
            <a:r>
              <a:rPr lang="en-US" dirty="0" smtClean="0">
                <a:solidFill>
                  <a:srgbClr val="000000"/>
                </a:solidFill>
                <a:latin typeface="Calibri" panose="020F0502020204030204" pitchFamily="34" charset="0"/>
                <a:cs typeface="Tahoma" pitchFamily="34" charset="0"/>
              </a:rPr>
              <a:t>no one have </a:t>
            </a: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  <a:cs typeface="Tahoma" pitchFamily="34" charset="0"/>
              </a:rPr>
              <a:t>access to </a:t>
            </a:r>
            <a:r>
              <a:rPr lang="en-US" dirty="0" smtClean="0">
                <a:solidFill>
                  <a:srgbClr val="000000"/>
                </a:solidFill>
                <a:latin typeface="Calibri" panose="020F0502020204030204" pitchFamily="34" charset="0"/>
                <a:cs typeface="Tahoma" pitchFamily="34" charset="0"/>
              </a:rPr>
              <a:t>it. </a:t>
            </a:r>
            <a:endParaRPr lang="en-US" dirty="0">
              <a:solidFill>
                <a:srgbClr val="000000"/>
              </a:solidFill>
              <a:latin typeface="Calibri" panose="020F0502020204030204" pitchFamily="34" charset="0"/>
              <a:cs typeface="Tahoma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  <a:cs typeface="Tahoma" pitchFamily="34" charset="0"/>
              </a:rPr>
              <a:t>Always ensure to comply with speed limits 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  <a:cs typeface="Tahoma" pitchFamily="34" charset="0"/>
              </a:rPr>
              <a:t>Always ensure </a:t>
            </a:r>
            <a:r>
              <a:rPr lang="en-US" dirty="0" smtClean="0">
                <a:solidFill>
                  <a:srgbClr val="000000"/>
                </a:solidFill>
                <a:latin typeface="Calibri" panose="020F0502020204030204" pitchFamily="34" charset="0"/>
                <a:cs typeface="Tahoma" pitchFamily="34" charset="0"/>
              </a:rPr>
              <a:t>to overtake when its clear and safe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en-US" dirty="0" smtClean="0">
                <a:solidFill>
                  <a:srgbClr val="000000"/>
                </a:solidFill>
                <a:latin typeface="Calibri" panose="020F0502020204030204" pitchFamily="34" charset="0"/>
                <a:cs typeface="Tahoma" pitchFamily="34" charset="0"/>
              </a:rPr>
              <a:t>Always ensure to keep safe distance behind front </a:t>
            </a:r>
            <a:r>
              <a:rPr lang="en-US" dirty="0" smtClean="0">
                <a:solidFill>
                  <a:srgbClr val="000000"/>
                </a:solidFill>
                <a:latin typeface="Calibri" panose="020F0502020204030204" pitchFamily="34" charset="0"/>
                <a:cs typeface="Tahoma" pitchFamily="34" charset="0"/>
              </a:rPr>
              <a:t>vehicle</a:t>
            </a:r>
            <a:endParaRPr lang="en-US" sz="1600" dirty="0">
              <a:solidFill>
                <a:srgbClr val="000000"/>
              </a:solidFill>
              <a:latin typeface="Calibri" panose="020F0502020204030204" pitchFamily="34" charset="0"/>
              <a:cs typeface="Tahoma" pitchFamily="34" charset="0"/>
            </a:endParaRPr>
          </a:p>
        </p:txBody>
      </p:sp>
      <p:sp>
        <p:nvSpPr>
          <p:cNvPr id="26627" name="Text Box 5"/>
          <p:cNvSpPr txBox="1">
            <a:spLocks noChangeArrowheads="1"/>
          </p:cNvSpPr>
          <p:nvPr/>
        </p:nvSpPr>
        <p:spPr bwMode="auto">
          <a:xfrm>
            <a:off x="5838825" y="1219200"/>
            <a:ext cx="16764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GB" sz="6000">
              <a:solidFill>
                <a:srgbClr val="FF0000"/>
              </a:solidFill>
              <a:sym typeface="Webdings" pitchFamily="18" charset="2"/>
            </a:endParaRPr>
          </a:p>
        </p:txBody>
      </p:sp>
      <p:sp>
        <p:nvSpPr>
          <p:cNvPr id="26628" name="TextBox 16"/>
          <p:cNvSpPr txBox="1">
            <a:spLocks noChangeArrowheads="1"/>
          </p:cNvSpPr>
          <p:nvPr/>
        </p:nvSpPr>
        <p:spPr bwMode="auto">
          <a:xfrm>
            <a:off x="152399" y="5607977"/>
            <a:ext cx="5686425" cy="369332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1" hangingPunct="1"/>
            <a:r>
              <a:rPr lang="en-US" b="1" dirty="0" smtClean="0">
                <a:solidFill>
                  <a:srgbClr val="FFFF00"/>
                </a:solidFill>
                <a:latin typeface="Tahoma" pitchFamily="34" charset="0"/>
              </a:rPr>
              <a:t>Only </a:t>
            </a:r>
            <a:r>
              <a:rPr lang="en-US" b="1" dirty="0">
                <a:solidFill>
                  <a:srgbClr val="FFFF00"/>
                </a:solidFill>
                <a:latin typeface="Tahoma" pitchFamily="34" charset="0"/>
              </a:rPr>
              <a:t>drive </a:t>
            </a:r>
            <a:r>
              <a:rPr lang="en-US" b="1" dirty="0" smtClean="0">
                <a:solidFill>
                  <a:srgbClr val="FFFF00"/>
                </a:solidFill>
                <a:latin typeface="Tahoma" pitchFamily="34" charset="0"/>
              </a:rPr>
              <a:t>when </a:t>
            </a:r>
            <a:r>
              <a:rPr lang="en-US" b="1" dirty="0">
                <a:solidFill>
                  <a:srgbClr val="FFFF00"/>
                </a:solidFill>
                <a:latin typeface="Tahoma" pitchFamily="34" charset="0"/>
              </a:rPr>
              <a:t>you are trained and authorized </a:t>
            </a:r>
          </a:p>
        </p:txBody>
      </p:sp>
      <p:sp>
        <p:nvSpPr>
          <p:cNvPr id="16" name="Text Box 12"/>
          <p:cNvSpPr txBox="1">
            <a:spLocks noChangeArrowheads="1"/>
          </p:cNvSpPr>
          <p:nvPr/>
        </p:nvSpPr>
        <p:spPr bwMode="auto">
          <a:xfrm>
            <a:off x="1219200" y="0"/>
            <a:ext cx="7056438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GB" sz="3600" b="1" dirty="0">
                <a:latin typeface="+mj-lt"/>
              </a:rPr>
              <a:t>PDO Second Alert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1C07569-B250-46B4-BCA1-7F3502FF7E0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52224" y="3733800"/>
            <a:ext cx="3018064" cy="2174231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762"/>
          <a:stretch/>
        </p:blipFill>
        <p:spPr>
          <a:xfrm>
            <a:off x="5952224" y="990384"/>
            <a:ext cx="3018064" cy="2590402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E38111D9-911D-4E34-9C40-011F33A378E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44574" y="2927054"/>
            <a:ext cx="463336" cy="67671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0E7F90C6-979D-4AF7-8C55-00F0B0493734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61085" y="5324489"/>
            <a:ext cx="566977" cy="5669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04215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323850" y="1125538"/>
            <a:ext cx="8515350" cy="295465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1" hangingPunct="1">
              <a:spcBef>
                <a:spcPct val="50000"/>
              </a:spcBef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marL="173038" indent="-173038" eaLnBrk="1" hangingPunct="1"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marL="342900" indent="-342900" eaLnBrk="1" hangingPunct="1">
              <a:defRPr/>
            </a:pPr>
            <a:r>
              <a:rPr lang="en-US" sz="1600" b="1" dirty="0">
                <a:solidFill>
                  <a:srgbClr val="FF0000"/>
                </a:solidFill>
                <a:latin typeface="Tahoma" pitchFamily="34" charset="0"/>
              </a:rPr>
              <a:t>As a learning from this incident and ensure continual improvement all contract</a:t>
            </a:r>
          </a:p>
          <a:p>
            <a:pPr marL="342900" indent="-342900" eaLnBrk="1" hangingPunct="1">
              <a:defRPr/>
            </a:pPr>
            <a:r>
              <a:rPr lang="en-US" sz="1600" b="1" dirty="0">
                <a:solidFill>
                  <a:srgbClr val="FF0000"/>
                </a:solidFill>
                <a:latin typeface="Tahoma" pitchFamily="34" charset="0"/>
              </a:rPr>
              <a:t>managers must review their HSE HEMP against the questions asked below        </a:t>
            </a:r>
          </a:p>
          <a:p>
            <a:pPr marL="342900" indent="-342900" eaLnBrk="1" hangingPunct="1">
              <a:defRPr/>
            </a:pPr>
            <a:endParaRPr lang="en-US" sz="1600" b="1" dirty="0">
              <a:solidFill>
                <a:srgbClr val="FF0000"/>
              </a:solidFill>
              <a:latin typeface="Tahoma" pitchFamily="34" charset="0"/>
            </a:endParaRPr>
          </a:p>
          <a:p>
            <a:pPr marL="342900" indent="-342900" eaLnBrk="1" hangingPunct="1">
              <a:defRPr/>
            </a:pPr>
            <a:r>
              <a:rPr lang="en-US" sz="1600" b="1" dirty="0">
                <a:solidFill>
                  <a:srgbClr val="0000FF"/>
                </a:solidFill>
                <a:latin typeface="Tahoma" pitchFamily="34" charset="0"/>
              </a:rPr>
              <a:t>Confirm the following:</a:t>
            </a:r>
            <a:endParaRPr lang="en-US" sz="1600" dirty="0">
              <a:solidFill>
                <a:srgbClr val="0000FF"/>
              </a:solidFill>
              <a:latin typeface="Tahoma" pitchFamily="34" charset="0"/>
            </a:endParaRPr>
          </a:p>
          <a:p>
            <a:pPr marL="342900" indent="-342900" eaLnBrk="1" hangingPunct="1">
              <a:defRPr/>
            </a:pPr>
            <a:endParaRPr lang="en-US" sz="1400" dirty="0">
              <a:solidFill>
                <a:srgbClr val="000000"/>
              </a:solidFill>
              <a:latin typeface="Arial" charset="0"/>
            </a:endParaRP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600" dirty="0" smtClean="0">
                <a:solidFill>
                  <a:schemeClr val="accent2"/>
                </a:solidFill>
                <a:latin typeface="Calibri" panose="020F0502020204030204" pitchFamily="34" charset="0"/>
                <a:sym typeface="Wingdings" pitchFamily="2" charset="2"/>
              </a:rPr>
              <a:t>Do you </a:t>
            </a:r>
            <a:r>
              <a:rPr lang="en-US" sz="1600" dirty="0">
                <a:solidFill>
                  <a:schemeClr val="accent2"/>
                </a:solidFill>
                <a:latin typeface="Calibri" panose="020F0502020204030204" pitchFamily="34" charset="0"/>
                <a:sym typeface="Wingdings" pitchFamily="2" charset="2"/>
              </a:rPr>
              <a:t>ensure that only authorized and trained drivers are driving company </a:t>
            </a:r>
            <a:r>
              <a:rPr lang="en-US" sz="1600" dirty="0" smtClean="0">
                <a:solidFill>
                  <a:schemeClr val="accent2"/>
                </a:solidFill>
                <a:latin typeface="Calibri" panose="020F0502020204030204" pitchFamily="34" charset="0"/>
                <a:sym typeface="Wingdings" pitchFamily="2" charset="2"/>
              </a:rPr>
              <a:t>vehicles? </a:t>
            </a:r>
            <a:endParaRPr lang="en-US" sz="1600" dirty="0">
              <a:solidFill>
                <a:schemeClr val="accent2"/>
              </a:solidFill>
              <a:latin typeface="Calibri" panose="020F0502020204030204" pitchFamily="34" charset="0"/>
              <a:sym typeface="Wingdings" pitchFamily="2" charset="2"/>
            </a:endParaRP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600" dirty="0" smtClean="0">
                <a:solidFill>
                  <a:schemeClr val="accent2"/>
                </a:solidFill>
                <a:latin typeface="Calibri" panose="020F0502020204030204" pitchFamily="34" charset="0"/>
                <a:sym typeface="Wingdings" pitchFamily="2" charset="2"/>
              </a:rPr>
              <a:t>Do </a:t>
            </a:r>
            <a:r>
              <a:rPr lang="en-US" sz="1600" dirty="0">
                <a:solidFill>
                  <a:schemeClr val="accent2"/>
                </a:solidFill>
                <a:latin typeface="Calibri" panose="020F0502020204030204" pitchFamily="34" charset="0"/>
                <a:sym typeface="Wingdings" pitchFamily="2" charset="2"/>
              </a:rPr>
              <a:t>you ensure </a:t>
            </a:r>
            <a:r>
              <a:rPr lang="en-US" sz="1600" dirty="0" smtClean="0">
                <a:solidFill>
                  <a:schemeClr val="accent2"/>
                </a:solidFill>
                <a:latin typeface="Calibri" panose="020F0502020204030204" pitchFamily="34" charset="0"/>
                <a:sym typeface="Wingdings" pitchFamily="2" charset="2"/>
              </a:rPr>
              <a:t>that your remote locations are properly managed and supervised</a:t>
            </a:r>
            <a:r>
              <a:rPr lang="en-US" sz="1600" dirty="0" smtClean="0">
                <a:solidFill>
                  <a:srgbClr val="0033CC"/>
                </a:solidFill>
                <a:latin typeface="Calibri" panose="020F0502020204030204" pitchFamily="34" charset="0"/>
                <a:sym typeface="Wingdings" pitchFamily="2" charset="2"/>
              </a:rPr>
              <a:t>?</a:t>
            </a:r>
            <a:endParaRPr lang="en-US" sz="1600" dirty="0">
              <a:solidFill>
                <a:srgbClr val="0033CC"/>
              </a:solidFill>
              <a:latin typeface="Calibri" panose="020F0502020204030204" pitchFamily="34" charset="0"/>
              <a:sym typeface="Wingdings" pitchFamily="2" charset="2"/>
            </a:endParaRP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600" dirty="0">
                <a:solidFill>
                  <a:srgbClr val="0033CC"/>
                </a:solidFill>
                <a:latin typeface="Calibri" panose="020F0502020204030204" pitchFamily="34" charset="0"/>
                <a:sym typeface="Wingdings" pitchFamily="2" charset="2"/>
              </a:rPr>
              <a:t>Do you ensure </a:t>
            </a:r>
            <a:r>
              <a:rPr lang="en-US" sz="1600" dirty="0" smtClean="0">
                <a:solidFill>
                  <a:srgbClr val="0033CC"/>
                </a:solidFill>
                <a:latin typeface="Calibri" panose="020F0502020204030204" pitchFamily="34" charset="0"/>
                <a:sym typeface="Wingdings" pitchFamily="2" charset="2"/>
              </a:rPr>
              <a:t>your crew are having communication methods </a:t>
            </a:r>
            <a:r>
              <a:rPr lang="en-US" sz="1600" dirty="0">
                <a:solidFill>
                  <a:srgbClr val="0033CC"/>
                </a:solidFill>
                <a:latin typeface="Calibri" panose="020F0502020204030204" pitchFamily="34" charset="0"/>
                <a:sym typeface="Wingdings" pitchFamily="2" charset="2"/>
              </a:rPr>
              <a:t>in remote </a:t>
            </a:r>
            <a:r>
              <a:rPr lang="en-US" sz="1600" dirty="0" smtClean="0">
                <a:solidFill>
                  <a:srgbClr val="0033CC"/>
                </a:solidFill>
                <a:latin typeface="Calibri" panose="020F0502020204030204" pitchFamily="34" charset="0"/>
                <a:sym typeface="Wingdings" pitchFamily="2" charset="2"/>
              </a:rPr>
              <a:t>areas?</a:t>
            </a:r>
            <a:endParaRPr lang="en-US" sz="1600" dirty="0">
              <a:solidFill>
                <a:srgbClr val="0033CC"/>
              </a:solidFill>
              <a:latin typeface="Calibri" panose="020F0502020204030204" pitchFamily="34" charset="0"/>
              <a:sym typeface="Wingdings" pitchFamily="2" charset="2"/>
            </a:endParaRP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600" dirty="0" smtClean="0">
                <a:solidFill>
                  <a:srgbClr val="0033CC"/>
                </a:solidFill>
                <a:latin typeface="Calibri" panose="020F0502020204030204" pitchFamily="34" charset="0"/>
                <a:sym typeface="Wingdings" pitchFamily="2" charset="2"/>
              </a:rPr>
              <a:t>Do </a:t>
            </a:r>
            <a:r>
              <a:rPr lang="en-US" sz="1600" dirty="0">
                <a:solidFill>
                  <a:srgbClr val="0033CC"/>
                </a:solidFill>
                <a:latin typeface="Calibri" panose="020F0502020204030204" pitchFamily="34" charset="0"/>
                <a:sym typeface="Wingdings" pitchFamily="2" charset="2"/>
              </a:rPr>
              <a:t>you ensure </a:t>
            </a:r>
            <a:r>
              <a:rPr lang="en-US" sz="1600" dirty="0" smtClean="0">
                <a:solidFill>
                  <a:srgbClr val="0033CC"/>
                </a:solidFill>
                <a:latin typeface="Calibri" panose="020F0502020204030204" pitchFamily="34" charset="0"/>
                <a:sym typeface="Wingdings" pitchFamily="2" charset="2"/>
              </a:rPr>
              <a:t>person </a:t>
            </a:r>
            <a:r>
              <a:rPr lang="en-US" sz="1600" dirty="0">
                <a:solidFill>
                  <a:srgbClr val="0033CC"/>
                </a:solidFill>
                <a:latin typeface="Calibri" panose="020F0502020204030204" pitchFamily="34" charset="0"/>
                <a:sym typeface="Wingdings" pitchFamily="2" charset="2"/>
              </a:rPr>
              <a:t>in charge doesn’t leave the </a:t>
            </a:r>
            <a:r>
              <a:rPr lang="en-US" sz="1600" dirty="0" smtClean="0">
                <a:solidFill>
                  <a:srgbClr val="0033CC"/>
                </a:solidFill>
                <a:latin typeface="Calibri" panose="020F0502020204030204" pitchFamily="34" charset="0"/>
                <a:sym typeface="Wingdings" pitchFamily="2" charset="2"/>
              </a:rPr>
              <a:t>site?</a:t>
            </a:r>
            <a:endParaRPr lang="en-US" sz="1600" dirty="0">
              <a:solidFill>
                <a:srgbClr val="0033CC"/>
              </a:solidFill>
              <a:latin typeface="Calibri" panose="020F0502020204030204" pitchFamily="34" charset="0"/>
              <a:sym typeface="Wingdings" pitchFamily="2" charset="2"/>
            </a:endParaRPr>
          </a:p>
          <a:p>
            <a:pPr marL="342900" indent="-342900" eaLnBrk="1" hangingPunct="1">
              <a:buFont typeface="+mj-lt"/>
              <a:buAutoNum type="arabicPeriod"/>
              <a:defRPr/>
            </a:pPr>
            <a:endParaRPr lang="en-US" sz="1400" dirty="0">
              <a:solidFill>
                <a:srgbClr val="0033CC"/>
              </a:solidFill>
              <a:latin typeface="+mj-lt"/>
              <a:sym typeface="Wingdings" pitchFamily="2" charset="2"/>
            </a:endParaRPr>
          </a:p>
          <a:p>
            <a:pPr marL="342900" indent="-342900" eaLnBrk="1" hangingPunct="1">
              <a:defRPr/>
            </a:pPr>
            <a:r>
              <a:rPr lang="en-US" sz="1000" i="1" dirty="0" smtClean="0">
                <a:solidFill>
                  <a:srgbClr val="0033CC"/>
                </a:solidFill>
                <a:latin typeface="+mj-lt"/>
                <a:sym typeface="Wingdings" pitchFamily="2" charset="2"/>
              </a:rPr>
              <a:t> </a:t>
            </a:r>
            <a:r>
              <a:rPr lang="en-US" sz="1000" i="1" dirty="0">
                <a:solidFill>
                  <a:srgbClr val="0033CC"/>
                </a:solidFill>
                <a:latin typeface="+mj-lt"/>
                <a:sym typeface="Wingdings" pitchFamily="2" charset="2"/>
              </a:rPr>
              <a:t>If the answer is NO to any of the above questions please ensure you take action to correct this finding. </a:t>
            </a:r>
          </a:p>
          <a:p>
            <a:pPr eaLnBrk="1" hangingPunct="1">
              <a:defRPr/>
            </a:pPr>
            <a:endParaRPr lang="en-US" sz="800" dirty="0">
              <a:solidFill>
                <a:srgbClr val="000000"/>
              </a:solidFill>
              <a:latin typeface="Arial" charset="0"/>
            </a:endParaRPr>
          </a:p>
        </p:txBody>
      </p:sp>
      <p:grpSp>
        <p:nvGrpSpPr>
          <p:cNvPr id="27651" name="Group 9"/>
          <p:cNvGrpSpPr>
            <a:grpSpLocks/>
          </p:cNvGrpSpPr>
          <p:nvPr/>
        </p:nvGrpSpPr>
        <p:grpSpPr bwMode="auto">
          <a:xfrm>
            <a:off x="12700" y="-228600"/>
            <a:ext cx="8920163" cy="990600"/>
            <a:chOff x="9" y="-144"/>
            <a:chExt cx="6087" cy="624"/>
          </a:xfrm>
        </p:grpSpPr>
        <p:sp>
          <p:nvSpPr>
            <p:cNvPr id="27654" name="Rectangle 8"/>
            <p:cNvSpPr>
              <a:spLocks noChangeArrowheads="1"/>
            </p:cNvSpPr>
            <p:nvPr/>
          </p:nvSpPr>
          <p:spPr bwMode="auto">
            <a:xfrm>
              <a:off x="288" y="144"/>
              <a:ext cx="5184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 eaLnBrk="1" hangingPunct="1"/>
              <a:endParaRPr lang="en-GB" sz="200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7414" name="Text Box 12"/>
            <p:cNvSpPr txBox="1">
              <a:spLocks noChangeArrowheads="1"/>
            </p:cNvSpPr>
            <p:nvPr/>
          </p:nvSpPr>
          <p:spPr bwMode="auto">
            <a:xfrm>
              <a:off x="676" y="0"/>
              <a:ext cx="4815" cy="4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GB" sz="3600" b="1" dirty="0">
                  <a:latin typeface="+mj-lt"/>
                </a:rPr>
                <a:t>Management self audit </a:t>
              </a:r>
            </a:p>
          </p:txBody>
        </p:sp>
        <p:sp>
          <p:nvSpPr>
            <p:cNvPr id="27656" name="Text Box 13"/>
            <p:cNvSpPr txBox="1">
              <a:spLocks noChangeArrowheads="1"/>
            </p:cNvSpPr>
            <p:nvPr/>
          </p:nvSpPr>
          <p:spPr bwMode="auto">
            <a:xfrm>
              <a:off x="9" y="0"/>
              <a:ext cx="1144" cy="17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10000"/>
                </a:spcBef>
              </a:pPr>
              <a:endParaRPr lang="en-GB" sz="1200" b="1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7657" name="WordArt 14"/>
            <p:cNvSpPr>
              <a:spLocks noChangeArrowheads="1" noChangeShapeType="1" noTextEdit="1"/>
            </p:cNvSpPr>
            <p:nvPr/>
          </p:nvSpPr>
          <p:spPr bwMode="auto">
            <a:xfrm>
              <a:off x="5448" y="-144"/>
              <a:ext cx="648" cy="576"/>
            </a:xfrm>
            <a:prstGeom prst="rect">
              <a:avLst/>
            </a:prstGeom>
          </p:spPr>
          <p:txBody>
            <a:bodyPr spcFirstLastPara="1" wrap="none" fromWordArt="1">
              <a:prstTxWarp prst="textArchDown">
                <a:avLst>
                  <a:gd name="adj" fmla="val 0"/>
                </a:avLst>
              </a:prstTxWarp>
            </a:bodyPr>
            <a:lstStyle/>
            <a:p>
              <a:pPr algn="ctr"/>
              <a:endPara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"/>
                <a:cs typeface="Arial"/>
              </a:endParaRPr>
            </a:p>
          </p:txBody>
        </p:sp>
      </p:grpSp>
      <p:sp>
        <p:nvSpPr>
          <p:cNvPr id="27653" name="Rectangle 8"/>
          <p:cNvSpPr>
            <a:spLocks noChangeArrowheads="1"/>
          </p:cNvSpPr>
          <p:nvPr/>
        </p:nvSpPr>
        <p:spPr bwMode="auto">
          <a:xfrm>
            <a:off x="228600" y="840374"/>
            <a:ext cx="5303055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114300" indent="-114300" algn="just">
              <a:defRPr/>
            </a:pPr>
            <a:r>
              <a:rPr lang="en-GB" sz="1600" b="1" dirty="0">
                <a:solidFill>
                  <a:schemeClr val="accent2"/>
                </a:solidFill>
                <a:latin typeface="Tahoma" pitchFamily="34" charset="0"/>
              </a:rPr>
              <a:t>Date:11</a:t>
            </a:r>
            <a:r>
              <a:rPr lang="en-GB" sz="1600" b="1" baseline="30000" dirty="0">
                <a:solidFill>
                  <a:schemeClr val="accent2"/>
                </a:solidFill>
                <a:latin typeface="Tahoma" pitchFamily="34" charset="0"/>
              </a:rPr>
              <a:t>th</a:t>
            </a:r>
            <a:r>
              <a:rPr lang="en-GB" sz="1600" b="1" dirty="0">
                <a:solidFill>
                  <a:schemeClr val="accent2"/>
                </a:solidFill>
                <a:latin typeface="Tahoma" pitchFamily="34" charset="0"/>
              </a:rPr>
              <a:t> December 2019 </a:t>
            </a:r>
            <a:r>
              <a:rPr lang="en-US" sz="1600" b="1" dirty="0">
                <a:solidFill>
                  <a:schemeClr val="accent2"/>
                </a:solidFill>
                <a:latin typeface="Tahoma" pitchFamily="34" charset="0"/>
              </a:rPr>
              <a:t>Incident title :HiPo#82</a:t>
            </a:r>
          </a:p>
        </p:txBody>
      </p:sp>
    </p:spTree>
    <p:extLst>
      <p:ext uri="{BB962C8B-B14F-4D97-AF65-F5344CB8AC3E}">
        <p14:creationId xmlns:p14="http://schemas.microsoft.com/office/powerpoint/2010/main" val="1047559419"/>
      </p:ext>
    </p:extLst>
  </p:cSld>
  <p:clrMapOvr>
    <a:masterClrMapping/>
  </p:clrMapOvr>
</p:sld>
</file>

<file path=ppt/theme/theme1.xml><?xml version="1.0" encoding="utf-8"?>
<a:theme xmlns:a="http://schemas.openxmlformats.org/drawingml/2006/main" name="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Arial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Image" ma:contentTypeID="0x0101009148F5A04DDD49CBA7127AADA5FB792B00AADE34325A8B49CDA8BB4DB53328F214009C4067D375EDA046866D1CFD34BA6725" ma:contentTypeVersion="4" ma:contentTypeDescription="Upload an image." ma:contentTypeScope="" ma:versionID="5568808217e8896a20d35b78a187a54b">
  <xsd:schema xmlns:xsd="http://www.w3.org/2001/XMLSchema" xmlns:xs="http://www.w3.org/2001/XMLSchema" xmlns:p="http://schemas.microsoft.com/office/2006/metadata/properties" xmlns:ns1="http://schemas.microsoft.com/sharepoint/v3" xmlns:ns2="4880E4F8-4B7D-4BDD-91E3-E10D47036ECA" xmlns:ns3="http://schemas.microsoft.com/sharepoint/v3/fields" xmlns:ns4="4880e4f8-4b7d-4bdd-91e3-e10d47036eca" xmlns:ns5="9d51eac6-a7d5-47f5-a119-63d146adb134" targetNamespace="http://schemas.microsoft.com/office/2006/metadata/properties" ma:root="true" ma:fieldsID="95b9b289a8e8f4d106e4c69b136198e4" ns1:_="" ns2:_="" ns3:_="" ns4:_="" ns5:_="">
    <xsd:import namespace="http://schemas.microsoft.com/sharepoint/v3"/>
    <xsd:import namespace="4880E4F8-4B7D-4BDD-91E3-E10D47036ECA"/>
    <xsd:import namespace="http://schemas.microsoft.com/sharepoint/v3/fields"/>
    <xsd:import namespace="4880e4f8-4b7d-4bdd-91e3-e10d47036eca"/>
    <xsd:import namespace="9d51eac6-a7d5-47f5-a119-63d146adb134"/>
    <xsd:element name="properties">
      <xsd:complexType>
        <xsd:sequence>
          <xsd:element name="documentManagement">
            <xsd:complexType>
              <xsd:all>
                <xsd:element ref="ns1:FileRef" minOccurs="0"/>
                <xsd:element ref="ns1:File_x0020_Type" minOccurs="0"/>
                <xsd:element ref="ns1:HTML_x0020_File_x0020_Type" minOccurs="0"/>
                <xsd:element ref="ns1:FSObjType" minOccurs="0"/>
                <xsd:element ref="ns2:ThumbnailExists" minOccurs="0"/>
                <xsd:element ref="ns2:PreviewExists" minOccurs="0"/>
                <xsd:element ref="ns2:ImageWidth" minOccurs="0"/>
                <xsd:element ref="ns2:ImageHeight" minOccurs="0"/>
                <xsd:element ref="ns2:ImageCreateDate" minOccurs="0"/>
                <xsd:element ref="ns3:wic_System_Copyright" minOccurs="0"/>
                <xsd:element ref="ns4:Language" minOccurs="0"/>
                <xsd:element ref="ns4:DocId" minOccurs="0"/>
                <xsd:element ref="ns5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FileRef" ma:index="8" nillable="true" ma:displayName="URL Path" ma:hidden="true" ma:list="Docs" ma:internalName="FileRef" ma:readOnly="true" ma:showField="FullUrl">
      <xsd:simpleType>
        <xsd:restriction base="dms:Lookup"/>
      </xsd:simpleType>
    </xsd:element>
    <xsd:element name="File_x0020_Type" ma:index="9" nillable="true" ma:displayName="File Type" ma:hidden="true" ma:internalName="File_x0020_Type" ma:readOnly="true">
      <xsd:simpleType>
        <xsd:restriction base="dms:Text"/>
      </xsd:simpleType>
    </xsd:element>
    <xsd:element name="HTML_x0020_File_x0020_Type" ma:index="10" nillable="true" ma:displayName="HTML File Type" ma:hidden="true" ma:internalName="HTML_x0020_File_x0020_Type" ma:readOnly="true">
      <xsd:simpleType>
        <xsd:restriction base="dms:Text"/>
      </xsd:simpleType>
    </xsd:element>
    <xsd:element name="FSObjType" ma:index="11" nillable="true" ma:displayName="Item Type" ma:hidden="true" ma:list="Docs" ma:internalName="FSObjType" ma:readOnly="true" ma:showField="FSType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ThumbnailExists" ma:index="18" nillable="true" ma:displayName="Thumbnail Exists" ma:default="FALSE" ma:hidden="true" ma:internalName="ThumbnailExists" ma:readOnly="true">
      <xsd:simpleType>
        <xsd:restriction base="dms:Boolean"/>
      </xsd:simpleType>
    </xsd:element>
    <xsd:element name="PreviewExists" ma:index="19" nillable="true" ma:displayName="Preview Exists" ma:default="FALSE" ma:hidden="true" ma:internalName="PreviewExists" ma:readOnly="true">
      <xsd:simpleType>
        <xsd:restriction base="dms:Boolean"/>
      </xsd:simpleType>
    </xsd:element>
    <xsd:element name="ImageWidth" ma:index="20" nillable="true" ma:displayName="Width" ma:internalName="ImageWidth" ma:readOnly="true">
      <xsd:simpleType>
        <xsd:restriction base="dms:Unknown"/>
      </xsd:simpleType>
    </xsd:element>
    <xsd:element name="ImageHeight" ma:index="22" nillable="true" ma:displayName="Height" ma:internalName="ImageHeight" ma:readOnly="true">
      <xsd:simpleType>
        <xsd:restriction base="dms:Unknown"/>
      </xsd:simpleType>
    </xsd:element>
    <xsd:element name="ImageCreateDate" ma:index="25" nillable="true" ma:displayName="Date Picture Taken" ma:format="DateTime" ma:hidden="true" ma:internalName="ImageCreate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wic_System_Copyright" ma:index="26" nillable="true" ma:displayName="Copyright" ma:internalName="wic_System_Copyright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Language" ma:index="27" nillable="true" ma:displayName="Language" ma:default="English 1" ma:format="Dropdown" ma:internalName="Language">
      <xsd:simpleType>
        <xsd:restriction base="dms:Choice">
          <xsd:enumeration value="English"/>
          <xsd:enumeration value="Arabic"/>
          <xsd:enumeration value="Hindi"/>
          <xsd:enumeration value="English 1"/>
          <xsd:enumeration value="English 2"/>
          <xsd:enumeration value="Arabic 1"/>
          <xsd:enumeration value="Arabic 2"/>
          <xsd:enumeration value="Hindi 1"/>
          <xsd:enumeration value="Hindi 2"/>
          <xsd:enumeration value="Malayalam 1"/>
          <xsd:enumeration value="Malayalam 2"/>
        </xsd:restriction>
      </xsd:simpleType>
    </xsd:element>
    <xsd:element name="DocId" ma:index="28" nillable="true" ma:displayName="DocId" ma:list="{9de017a3-70b4-41a0-b3a1-4f7a098545da}" ma:internalName="DocId" ma:showField="ID" ma:web="9d51eac6-a7d5-47f5-a119-63d146adb134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51eac6-a7d5-47f5-a119-63d146adb134" elementFormDefault="qualified">
    <xsd:import namespace="http://schemas.microsoft.com/office/2006/documentManagement/types"/>
    <xsd:import namespace="http://schemas.microsoft.com/office/infopath/2007/PartnerControls"/>
    <xsd:element name="SharedWithUsers" ma:index="2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24" ma:displayName="Author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 ma:index="23" ma:displayName="Comments"/>
        <xsd:element name="keywords" minOccurs="0" maxOccurs="1" type="xsd:string" ma:index="14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anguage xmlns="4880e4f8-4b7d-4bdd-91e3-e10d47036eca">English 1</Language>
    <DocId xmlns="4880e4f8-4b7d-4bdd-91e3-e10d47036eca">92343</DocId>
    <ImageCreateDate xmlns="4880E4F8-4B7D-4BDD-91E3-E10D47036ECA" xsi:nil="true"/>
    <wic_System_Copyright xmlns="http://schemas.microsoft.com/sharepoint/v3/fields" xsi:nil="true"/>
  </documentManagement>
</p:properties>
</file>

<file path=customXml/itemProps1.xml><?xml version="1.0" encoding="utf-8"?>
<ds:datastoreItem xmlns:ds="http://schemas.openxmlformats.org/officeDocument/2006/customXml" ds:itemID="{6E215D80-6C62-406F-83A0-44C80A306017}"/>
</file>

<file path=customXml/itemProps2.xml><?xml version="1.0" encoding="utf-8"?>
<ds:datastoreItem xmlns:ds="http://schemas.openxmlformats.org/officeDocument/2006/customXml" ds:itemID="{EA456075-8419-4974-9A1E-B0E8EBD2C97C}"/>
</file>

<file path=customXml/itemProps3.xml><?xml version="1.0" encoding="utf-8"?>
<ds:datastoreItem xmlns:ds="http://schemas.openxmlformats.org/officeDocument/2006/customXml" ds:itemID="{D81C2968-D55E-4E12-B633-191527B35964}"/>
</file>

<file path=docProps/app.xml><?xml version="1.0" encoding="utf-8"?>
<Properties xmlns="http://schemas.openxmlformats.org/officeDocument/2006/extended-properties" xmlns:vt="http://schemas.openxmlformats.org/officeDocument/2006/docPropsVTypes">
  <TotalTime>448</TotalTime>
  <Words>459</Words>
  <Application>Microsoft Office PowerPoint</Application>
  <PresentationFormat>On-screen Show (4:3)</PresentationFormat>
  <Paragraphs>46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Calibri</vt:lpstr>
      <vt:lpstr>Tahoma</vt:lpstr>
      <vt:lpstr>Times New Roman</vt:lpstr>
      <vt:lpstr>Webdings</vt:lpstr>
      <vt:lpstr>Wingdings</vt:lpstr>
      <vt:lpstr>1_Default Design</vt:lpstr>
      <vt:lpstr>PowerPoint Presentation</vt:lpstr>
      <vt:lpstr>PowerPoint Presentation</vt:lpstr>
    </vt:vector>
  </TitlesOfParts>
  <Company>PDO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MU61323</dc:creator>
  <cp:lastModifiedBy>Morrow, Fulton MSE32</cp:lastModifiedBy>
  <cp:revision>93</cp:revision>
  <dcterms:created xsi:type="dcterms:W3CDTF">2016-03-28T05:48:29Z</dcterms:created>
  <dcterms:modified xsi:type="dcterms:W3CDTF">2020-05-06T10:59:19Z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0x0101009148F5A04DDD49CBA7127AADA5FB792B00AADE34325A8B49CDA8BB4DB53328F214009C4067D375EDA046866D1CFD34BA6725</vt:lpwstr>
  </property>
</Properties>
</file>