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9" r:id="rId2"/>
    <p:sldId id="37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688" autoAdjust="0"/>
  </p:normalViewPr>
  <p:slideViewPr>
    <p:cSldViewPr>
      <p:cViewPr varScale="1">
        <p:scale>
          <a:sx n="96" d="100"/>
          <a:sy n="96" d="100"/>
        </p:scale>
        <p:origin x="8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2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34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4288" y="818785"/>
            <a:ext cx="5574448" cy="48320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 smtClean="0">
                <a:solidFill>
                  <a:schemeClr val="accent2"/>
                </a:solidFill>
                <a:latin typeface="Tahoma" pitchFamily="34" charset="0"/>
              </a:rPr>
              <a:t>Date:11</a:t>
            </a:r>
            <a:r>
              <a:rPr lang="en-GB" sz="1600" b="1" baseline="30000" dirty="0" smtClean="0">
                <a:solidFill>
                  <a:schemeClr val="accent2"/>
                </a:solidFill>
                <a:latin typeface="Tahoma" pitchFamily="34" charset="0"/>
              </a:rPr>
              <a:t>th</a:t>
            </a:r>
            <a:r>
              <a:rPr lang="en-GB" sz="1600" b="1" dirty="0" smtClean="0">
                <a:solidFill>
                  <a:schemeClr val="accent2"/>
                </a:solidFill>
                <a:latin typeface="Tahoma" pitchFamily="34" charset="0"/>
              </a:rPr>
              <a:t> December 2019 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Incident 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title 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: MVI HiPo#82</a:t>
            </a:r>
            <a:endParaRPr lang="en-US" sz="1600" b="1" dirty="0">
              <a:solidFill>
                <a:schemeClr val="accent2"/>
              </a:solidFill>
              <a:latin typeface="Tahoma" pitchFamily="34" charset="0"/>
            </a:endParaRPr>
          </a:p>
          <a:p>
            <a:pPr marL="114300" indent="-114300">
              <a:defRPr/>
            </a:pPr>
            <a:endParaRPr lang="en-US" sz="11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>
              <a:defRPr/>
            </a:pPr>
            <a:r>
              <a:rPr lang="en-US" sz="12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2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  <a:endParaRPr lang="en-US" sz="1200" dirty="0"/>
          </a:p>
          <a:p>
            <a:r>
              <a:rPr lang="en-US" dirty="0" smtClean="0">
                <a:latin typeface="Calibri" panose="020F0502020204030204" pitchFamily="34" charset="0"/>
              </a:rPr>
              <a:t>An operator left </a:t>
            </a:r>
            <a:r>
              <a:rPr lang="en-US" dirty="0">
                <a:latin typeface="Calibri" panose="020F0502020204030204" pitchFamily="34" charset="0"/>
              </a:rPr>
              <a:t>the site to make a phone </a:t>
            </a:r>
            <a:r>
              <a:rPr lang="en-US" dirty="0" smtClean="0">
                <a:latin typeface="Calibri" panose="020F0502020204030204" pitchFamily="34" charset="0"/>
              </a:rPr>
              <a:t>call, on </a:t>
            </a:r>
            <a:r>
              <a:rPr lang="en-US" dirty="0">
                <a:latin typeface="Calibri" panose="020F0502020204030204" pitchFamily="34" charset="0"/>
              </a:rPr>
              <a:t>his way back to site at </a:t>
            </a:r>
            <a:r>
              <a:rPr lang="en-US" dirty="0" smtClean="0">
                <a:latin typeface="Calibri" panose="020F0502020204030204" pitchFamily="34" charset="0"/>
              </a:rPr>
              <a:t>@10:00 </a:t>
            </a:r>
            <a:r>
              <a:rPr lang="en-US" dirty="0" err="1">
                <a:latin typeface="Calibri" panose="020F0502020204030204" pitchFamily="34" charset="0"/>
              </a:rPr>
              <a:t>hrs</a:t>
            </a:r>
            <a:r>
              <a:rPr lang="en-US" dirty="0">
                <a:latin typeface="Calibri" panose="020F0502020204030204" pitchFamily="34" charset="0"/>
              </a:rPr>
              <a:t> , </a:t>
            </a:r>
            <a:r>
              <a:rPr lang="en-US" dirty="0" smtClean="0">
                <a:latin typeface="Calibri" panose="020F0502020204030204" pitchFamily="34" charset="0"/>
              </a:rPr>
              <a:t>while driving</a:t>
            </a:r>
            <a:r>
              <a:rPr lang="en-US" dirty="0">
                <a:latin typeface="Calibri" panose="020F0502020204030204" pitchFamily="34" charset="0"/>
              </a:rPr>
              <a:t>, on a graded road, behind a water </a:t>
            </a:r>
            <a:r>
              <a:rPr lang="en-US" dirty="0" smtClean="0">
                <a:latin typeface="Calibri" panose="020F0502020204030204" pitchFamily="34" charset="0"/>
              </a:rPr>
              <a:t>tanker, he </a:t>
            </a:r>
            <a:r>
              <a:rPr lang="en-US" dirty="0">
                <a:latin typeface="Calibri" panose="020F0502020204030204" pitchFamily="34" charset="0"/>
              </a:rPr>
              <a:t>tried to over take. </a:t>
            </a:r>
            <a:r>
              <a:rPr lang="en-US" dirty="0" smtClean="0">
                <a:latin typeface="Calibri" panose="020F0502020204030204" pitchFamily="34" charset="0"/>
              </a:rPr>
              <a:t>when </a:t>
            </a:r>
            <a:r>
              <a:rPr lang="en-US" dirty="0">
                <a:latin typeface="Calibri" panose="020F0502020204030204" pitchFamily="34" charset="0"/>
              </a:rPr>
              <a:t>another car was coming from the opposite direction so upon returning to his lane </a:t>
            </a:r>
            <a:r>
              <a:rPr lang="en-US" dirty="0" smtClean="0">
                <a:latin typeface="Calibri" panose="020F0502020204030204" pitchFamily="34" charset="0"/>
              </a:rPr>
              <a:t>at </a:t>
            </a:r>
            <a:r>
              <a:rPr lang="en-US" dirty="0">
                <a:latin typeface="Calibri" panose="020F0502020204030204" pitchFamily="34" charset="0"/>
              </a:rPr>
              <a:t>a high speed he hit </a:t>
            </a:r>
            <a:r>
              <a:rPr lang="en-US" dirty="0" smtClean="0">
                <a:latin typeface="Calibri" panose="020F0502020204030204" pitchFamily="34" charset="0"/>
              </a:rPr>
              <a:t>the rear of the </a:t>
            </a:r>
            <a:r>
              <a:rPr lang="en-US" dirty="0">
                <a:latin typeface="Calibri" panose="020F0502020204030204" pitchFamily="34" charset="0"/>
              </a:rPr>
              <a:t>water tanker. </a:t>
            </a:r>
            <a:endParaRPr lang="en-US" b="1" dirty="0">
              <a:latin typeface="Calibri" panose="020F0502020204030204" pitchFamily="34" charset="0"/>
            </a:endParaRPr>
          </a:p>
          <a:p>
            <a:pPr marL="114300" indent="-114300">
              <a:defRPr/>
            </a:pPr>
            <a:endParaRPr lang="en-US" sz="1200" b="1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defRPr/>
            </a:pPr>
            <a:endParaRPr lang="en-US" sz="900" dirty="0">
              <a:latin typeface="Arial" charset="0"/>
              <a:cs typeface="Arial" charset="0"/>
            </a:endParaRPr>
          </a:p>
          <a:p>
            <a:pPr marL="114300" indent="-114300">
              <a:defRPr/>
            </a:pPr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Your learning from this incident..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ensure that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your car key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and IVMS tag are secured and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no one have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access to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it. 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ensure to comply with speed limits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ensure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to overtake when its clear and safe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ensure to keep safe distance behind front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vehicle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52399" y="5607977"/>
            <a:ext cx="5686425" cy="3693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b="1" dirty="0" smtClean="0">
                <a:solidFill>
                  <a:srgbClr val="FFFF00"/>
                </a:solidFill>
                <a:latin typeface="Tahoma" pitchFamily="34" charset="0"/>
              </a:rPr>
              <a:t>Only </a:t>
            </a:r>
            <a:r>
              <a:rPr lang="en-US" b="1" dirty="0">
                <a:solidFill>
                  <a:srgbClr val="FFFF00"/>
                </a:solidFill>
                <a:latin typeface="Tahoma" pitchFamily="34" charset="0"/>
              </a:rPr>
              <a:t>drive </a:t>
            </a:r>
            <a:r>
              <a:rPr lang="en-US" b="1" dirty="0" smtClean="0">
                <a:solidFill>
                  <a:srgbClr val="FFFF00"/>
                </a:solidFill>
                <a:latin typeface="Tahoma" pitchFamily="34" charset="0"/>
              </a:rPr>
              <a:t>when </a:t>
            </a:r>
            <a:r>
              <a:rPr lang="en-US" b="1" dirty="0">
                <a:solidFill>
                  <a:srgbClr val="FFFF00"/>
                </a:solidFill>
                <a:latin typeface="Tahoma" pitchFamily="34" charset="0"/>
              </a:rPr>
              <a:t>you are trained and authorized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C07569-B250-46B4-BCA1-7F3502FF7E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224" y="3733800"/>
            <a:ext cx="3018064" cy="21742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2"/>
          <a:stretch/>
        </p:blipFill>
        <p:spPr>
          <a:xfrm>
            <a:off x="5952224" y="990384"/>
            <a:ext cx="3018064" cy="259040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38111D9-911D-4E34-9C40-011F33A378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574" y="2927054"/>
            <a:ext cx="463336" cy="6767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E7F90C6-979D-4AF7-8C55-00F0B04937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085" y="5324489"/>
            <a:ext cx="5669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21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15350" cy="295465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Do you 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ensure that only authorized and trained drivers are driving company </a:t>
            </a:r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vehicles? 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you ensure </a:t>
            </a:r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that your remote locations are properly managed and supervised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?</a:t>
            </a:r>
            <a:endParaRPr lang="en-US" sz="1600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your crew are having communication methods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in remote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areas?</a:t>
            </a:r>
            <a:endParaRPr lang="en-US" sz="1600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person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in charge doesn’t leave the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site?</a:t>
            </a:r>
            <a:endParaRPr lang="en-US" sz="1600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 </a:t>
            </a: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If the answer is NO to any of the above questions please ensure you take action to correct this finding. </a:t>
            </a:r>
          </a:p>
          <a:p>
            <a:pPr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28600" y="840374"/>
            <a:ext cx="53030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chemeClr val="accent2"/>
                </a:solidFill>
                <a:latin typeface="Tahoma" pitchFamily="34" charset="0"/>
              </a:rPr>
              <a:t>Date:11</a:t>
            </a:r>
            <a:r>
              <a:rPr lang="en-GB" sz="1600" b="1" baseline="30000" dirty="0">
                <a:solidFill>
                  <a:schemeClr val="accent2"/>
                </a:solidFill>
                <a:latin typeface="Tahoma" pitchFamily="34" charset="0"/>
              </a:rPr>
              <a:t>th</a:t>
            </a:r>
            <a:r>
              <a:rPr lang="en-GB" sz="1600" b="1" dirty="0">
                <a:solidFill>
                  <a:schemeClr val="accent2"/>
                </a:solidFill>
                <a:latin typeface="Tahoma" pitchFamily="34" charset="0"/>
              </a:rPr>
              <a:t> December 2019 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Incident title :HiPo#82</a:t>
            </a:r>
          </a:p>
        </p:txBody>
      </p:sp>
    </p:spTree>
    <p:extLst>
      <p:ext uri="{BB962C8B-B14F-4D97-AF65-F5344CB8AC3E}">
        <p14:creationId xmlns:p14="http://schemas.microsoft.com/office/powerpoint/2010/main" val="104755941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92343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E215D80-6C62-406F-83A0-44C80A306017}"/>
</file>

<file path=customXml/itemProps2.xml><?xml version="1.0" encoding="utf-8"?>
<ds:datastoreItem xmlns:ds="http://schemas.openxmlformats.org/officeDocument/2006/customXml" ds:itemID="{7ACFA111-5CFA-4555-AB1A-1121B4FA35ED}"/>
</file>

<file path=customXml/itemProps3.xml><?xml version="1.0" encoding="utf-8"?>
<ds:datastoreItem xmlns:ds="http://schemas.openxmlformats.org/officeDocument/2006/customXml" ds:itemID="{D81C2968-D55E-4E12-B633-191527B35964}"/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459</Words>
  <Application>Microsoft Office PowerPoint</Application>
  <PresentationFormat>On-screen Show (4:3)</PresentationFormat>
  <Paragraphs>46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93</cp:revision>
  <dcterms:created xsi:type="dcterms:W3CDTF">2016-03-28T05:48:29Z</dcterms:created>
  <dcterms:modified xsi:type="dcterms:W3CDTF">2020-05-06T10:59:19Z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