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3" r:id="rId2"/>
    <p:sldId id="37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688" autoAdjust="0"/>
  </p:normalViewPr>
  <p:slideViewPr>
    <p:cSldViewPr>
      <p:cViewPr varScale="1">
        <p:scale>
          <a:sx n="96" d="100"/>
          <a:sy n="96" d="100"/>
        </p:scale>
        <p:origin x="8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extLst>
      <p:ext uri="{BB962C8B-B14F-4D97-AF65-F5344CB8AC3E}">
        <p14:creationId xmlns:p14="http://schemas.microsoft.com/office/powerpoint/2010/main" val="3071653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extLst>
      <p:ext uri="{BB962C8B-B14F-4D97-AF65-F5344CB8AC3E}">
        <p14:creationId xmlns:p14="http://schemas.microsoft.com/office/powerpoint/2010/main" val="257443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411813" y="4048668"/>
            <a:ext cx="3605969" cy="2266608"/>
          </a:xfrm>
          <a:prstGeom prst="rect">
            <a:avLst/>
          </a:prstGeom>
        </p:spPr>
      </p:pic>
      <p:sp>
        <p:nvSpPr>
          <p:cNvPr id="14339" name="Text Box 2"/>
          <p:cNvSpPr txBox="1">
            <a:spLocks noChangeArrowheads="1"/>
          </p:cNvSpPr>
          <p:nvPr/>
        </p:nvSpPr>
        <p:spPr bwMode="auto">
          <a:xfrm>
            <a:off x="-3007" y="758495"/>
            <a:ext cx="5346263" cy="5078313"/>
          </a:xfrm>
          <a:prstGeom prst="rect">
            <a:avLst/>
          </a:prstGeom>
          <a:noFill/>
          <a:ln w="19050">
            <a:noFill/>
            <a:miter lim="800000"/>
            <a:headEnd/>
            <a:tailEnd/>
          </a:ln>
        </p:spPr>
        <p:txBody>
          <a:bodyPr wrap="square">
            <a:spAutoFit/>
          </a:bodyPr>
          <a:lstStyle/>
          <a:p>
            <a:pPr marL="114300" indent="-114300">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19</a:t>
            </a:r>
            <a:r>
              <a:rPr lang="en-US" sz="1400" b="1" baseline="30000" dirty="0" smtClean="0">
                <a:solidFill>
                  <a:srgbClr val="333399"/>
                </a:solidFill>
                <a:latin typeface="Tahoma" pitchFamily="34" charset="0"/>
              </a:rPr>
              <a:t>th</a:t>
            </a:r>
            <a:r>
              <a:rPr lang="en-US" sz="1400" b="1" dirty="0" smtClean="0">
                <a:solidFill>
                  <a:srgbClr val="333399"/>
                </a:solidFill>
                <a:latin typeface="Tahoma" pitchFamily="34" charset="0"/>
              </a:rPr>
              <a:t> December 2019 Incident title: HiPo#83a MVI </a:t>
            </a:r>
            <a:endParaRPr lang="en-US" sz="1400" b="1" dirty="0">
              <a:solidFill>
                <a:srgbClr val="333399"/>
              </a:solidFill>
              <a:latin typeface="Tahoma" pitchFamily="34" charset="0"/>
            </a:endParaRPr>
          </a:p>
          <a:p>
            <a:pPr marL="114300" indent="-114300" algn="just">
              <a:defRPr/>
            </a:pPr>
            <a:endParaRPr lang="en-US" sz="8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400" dirty="0">
              <a:solidFill>
                <a:srgbClr val="000000"/>
              </a:solidFill>
              <a:latin typeface="Arial" pitchFamily="34" charset="0"/>
            </a:endParaRPr>
          </a:p>
          <a:p>
            <a:pPr algn="just">
              <a:spcAft>
                <a:spcPts val="0"/>
              </a:spcAft>
              <a:defRPr/>
            </a:pPr>
            <a:r>
              <a:rPr lang="en-US" sz="1600" dirty="0" smtClean="0">
                <a:latin typeface="Calibri" panose="020F0502020204030204" pitchFamily="34" charset="0"/>
                <a:cs typeface="Arial" panose="020B0604020202020204" pitchFamily="34" charset="0"/>
              </a:rPr>
              <a:t>After a driver </a:t>
            </a:r>
            <a:r>
              <a:rPr lang="en-US" sz="1600" dirty="0">
                <a:latin typeface="Calibri" panose="020F0502020204030204" pitchFamily="34" charset="0"/>
                <a:cs typeface="Arial" panose="020B0604020202020204" pitchFamily="34" charset="0"/>
              </a:rPr>
              <a:t>dropped his survey team at work location in field , and he chose to the drive toward sand dune and left the dozer track. He made several attempts at circular driving slip face of sand dune, and suddenly, he lost control and vehicle rolled over once on 360° and landed on his wheels. Fortunately driver escaped from vehicle and no injury was sustained.</a:t>
            </a:r>
          </a:p>
          <a:p>
            <a:pPr marL="114300" indent="-114300" algn="just">
              <a:defRPr/>
            </a:pPr>
            <a:endParaRPr lang="en-US" sz="400" b="1" dirty="0">
              <a:solidFill>
                <a:srgbClr val="333399"/>
              </a:solidFill>
              <a:latin typeface="Tahoma"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5888" indent="-115888">
              <a:buFont typeface="Arial" pitchFamily="34" charset="0"/>
              <a:buChar char="•"/>
              <a:defRPr/>
            </a:pPr>
            <a:r>
              <a:rPr lang="en-US" sz="1600" dirty="0">
                <a:latin typeface="Calibri" panose="020F0502020204030204" pitchFamily="34" charset="0"/>
                <a:cs typeface="Arial" panose="020B0604020202020204" pitchFamily="34" charset="0"/>
              </a:rPr>
              <a:t>Always ensure that you are driving on the dozer access tracks &amp; safe route.</a:t>
            </a:r>
          </a:p>
          <a:p>
            <a:pPr marL="115888" indent="-115888">
              <a:buFont typeface="Arial" pitchFamily="34" charset="0"/>
              <a:buChar char="•"/>
              <a:defRPr/>
            </a:pPr>
            <a:r>
              <a:rPr lang="en-US" sz="1600" dirty="0">
                <a:latin typeface="Calibri" panose="020F0502020204030204" pitchFamily="34" charset="0"/>
                <a:cs typeface="Arial" panose="020B0604020202020204" pitchFamily="34" charset="0"/>
              </a:rPr>
              <a:t>Always avoid the reckless behavior at work place.</a:t>
            </a:r>
          </a:p>
          <a:p>
            <a:pPr marL="115888" indent="-115888">
              <a:buFont typeface="Arial" pitchFamily="34" charset="0"/>
              <a:buChar char="•"/>
              <a:defRPr/>
            </a:pPr>
            <a:r>
              <a:rPr lang="en-US" sz="1600" dirty="0">
                <a:latin typeface="Calibri" panose="020F0502020204030204" pitchFamily="34" charset="0"/>
                <a:cs typeface="Arial" panose="020B0604020202020204" pitchFamily="34" charset="0"/>
              </a:rPr>
              <a:t>Do not drive steep gradient (slip face) of sand dune, be aware it can harm you.</a:t>
            </a:r>
          </a:p>
          <a:p>
            <a:pPr marL="115888" indent="-115888">
              <a:buFont typeface="Arial" pitchFamily="34" charset="0"/>
              <a:buChar char="•"/>
              <a:defRPr/>
            </a:pPr>
            <a:r>
              <a:rPr lang="en-US" sz="1600" dirty="0">
                <a:latin typeface="Calibri" panose="020F0502020204030204" pitchFamily="34" charset="0"/>
                <a:cs typeface="Arial" panose="020B0604020202020204" pitchFamily="34" charset="0"/>
              </a:rPr>
              <a:t>Always ensure that active VTS (Vehicle tracking system) monitoring is in placed</a:t>
            </a:r>
          </a:p>
          <a:p>
            <a:pPr marL="115888" indent="-115888">
              <a:buFont typeface="Arial" pitchFamily="34" charset="0"/>
              <a:buChar char="•"/>
              <a:defRPr/>
            </a:pPr>
            <a:r>
              <a:rPr lang="en-US" sz="1600" dirty="0">
                <a:latin typeface="Calibri" panose="020F0502020204030204" pitchFamily="34" charset="0"/>
                <a:cs typeface="Arial" panose="020B0604020202020204" pitchFamily="34" charset="0"/>
              </a:rPr>
              <a:t>Always pay attention on your working surroundings and utilize defensive driving techniques while driving.</a:t>
            </a:r>
            <a:endParaRPr lang="en-US" sz="1100" dirty="0">
              <a:solidFill>
                <a:srgbClr val="0000FF"/>
              </a:solidFill>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200483" y="5807445"/>
            <a:ext cx="4939282"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Don’t chose an unauthorized route to drive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4" name="Freeform 132"/>
          <p:cNvSpPr>
            <a:spLocks/>
          </p:cNvSpPr>
          <p:nvPr/>
        </p:nvSpPr>
        <p:spPr bwMode="auto">
          <a:xfrm>
            <a:off x="8375993" y="574812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C085B925-3865-4333-AFCB-ABF9FE11EB42}" type="slidenum">
              <a:rPr lang="en-US" smtClean="0"/>
              <a:pPr>
                <a:defRPr/>
              </a:pPr>
              <a:t>1</a:t>
            </a:fld>
            <a:endParaRPr lang="en-US" dirty="0"/>
          </a:p>
        </p:txBody>
      </p:sp>
      <p:pic>
        <p:nvPicPr>
          <p:cNvPr id="15" name="Picture 14">
            <a:extLst>
              <a:ext uri="{FF2B5EF4-FFF2-40B4-BE49-F238E27FC236}">
                <a16:creationId xmlns:a16="http://schemas.microsoft.com/office/drawing/2014/main" id="{FAFD6EE3-9846-4150-A915-0B9594455EB2}"/>
              </a:ext>
            </a:extLst>
          </p:cNvPr>
          <p:cNvPicPr preferRelativeResize="0">
            <a:picLocks/>
          </p:cNvPicPr>
          <p:nvPr/>
        </p:nvPicPr>
        <p:blipFill>
          <a:blip r:embed="rId4" cstate="email">
            <a:extLst>
              <a:ext uri="{28A0092B-C50C-407E-A947-70E740481C1C}">
                <a14:useLocalDpi xmlns:a14="http://schemas.microsoft.com/office/drawing/2010/main"/>
              </a:ext>
            </a:extLst>
          </a:blip>
          <a:srcRect/>
          <a:stretch>
            <a:fillRect/>
          </a:stretch>
        </p:blipFill>
        <p:spPr bwMode="auto">
          <a:xfrm>
            <a:off x="5411813" y="2323700"/>
            <a:ext cx="2103412" cy="128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a:extLst>
              <a:ext uri="{FF2B5EF4-FFF2-40B4-BE49-F238E27FC236}">
                <a16:creationId xmlns:a16="http://schemas.microsoft.com/office/drawing/2014/main" id="{7EE12F36-A56D-4C0E-8C2A-6677D43524CF}"/>
              </a:ext>
            </a:extLst>
          </p:cNvPr>
          <p:cNvPicPr preferRelativeResize="0">
            <a:picLocks/>
          </p:cNvPicPr>
          <p:nvPr/>
        </p:nvPicPr>
        <p:blipFill>
          <a:blip r:embed="rId5" cstate="email">
            <a:extLst>
              <a:ext uri="{28A0092B-C50C-407E-A947-70E740481C1C}">
                <a14:useLocalDpi xmlns:a14="http://schemas.microsoft.com/office/drawing/2010/main"/>
              </a:ext>
            </a:extLst>
          </a:blip>
          <a:srcRect/>
          <a:stretch>
            <a:fillRect/>
          </a:stretch>
        </p:blipFill>
        <p:spPr bwMode="auto">
          <a:xfrm>
            <a:off x="7477302" y="2320564"/>
            <a:ext cx="1596671" cy="1288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a:extLst>
              <a:ext uri="{FF2B5EF4-FFF2-40B4-BE49-F238E27FC236}">
                <a16:creationId xmlns:a16="http://schemas.microsoft.com/office/drawing/2014/main" id="{7F1A627B-02B2-40B9-817D-08FCDFB3B64C}"/>
              </a:ext>
            </a:extLst>
          </p:cNvPr>
          <p:cNvPicPr preferRelativeResize="0">
            <a:picLocks/>
          </p:cNvPicPr>
          <p:nvPr/>
        </p:nvPicPr>
        <p:blipFill>
          <a:blip r:embed="rId6" cstate="email">
            <a:extLst>
              <a:ext uri="{28A0092B-C50C-407E-A947-70E740481C1C}">
                <a14:useLocalDpi xmlns:a14="http://schemas.microsoft.com/office/drawing/2010/main"/>
              </a:ext>
            </a:extLst>
          </a:blip>
          <a:stretch>
            <a:fillRect/>
          </a:stretch>
        </p:blipFill>
        <p:spPr>
          <a:xfrm>
            <a:off x="5411813" y="758495"/>
            <a:ext cx="3662160" cy="1565835"/>
          </a:xfrm>
          <a:prstGeom prst="rect">
            <a:avLst/>
          </a:prstGeom>
        </p:spPr>
      </p:pic>
      <p:sp>
        <p:nvSpPr>
          <p:cNvPr id="2" name="Multiplication Sign 1">
            <a:extLst>
              <a:ext uri="{FF2B5EF4-FFF2-40B4-BE49-F238E27FC236}">
                <a16:creationId xmlns:a16="http://schemas.microsoft.com/office/drawing/2014/main" id="{3E5D7CFD-E700-478A-A616-2099726A47FA}"/>
              </a:ext>
            </a:extLst>
          </p:cNvPr>
          <p:cNvSpPr/>
          <p:nvPr/>
        </p:nvSpPr>
        <p:spPr bwMode="auto">
          <a:xfrm>
            <a:off x="8299793" y="1581605"/>
            <a:ext cx="844207" cy="1288140"/>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5629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79042" y="1260375"/>
            <a:ext cx="8351838" cy="350865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27432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well developed sand dune driving </a:t>
            </a:r>
            <a:r>
              <a:rPr lang="en-US" sz="1600" dirty="0" smtClean="0">
                <a:solidFill>
                  <a:schemeClr val="accent2"/>
                </a:solidFill>
                <a:latin typeface="Calibri" panose="020F0502020204030204" pitchFamily="34" charset="0"/>
                <a:sym typeface="Wingdings" pitchFamily="2" charset="2"/>
              </a:rPr>
              <a:t>procedure are implemented?</a:t>
            </a:r>
            <a:endParaRPr lang="en-US" sz="1600" dirty="0">
              <a:solidFill>
                <a:schemeClr val="accent2"/>
              </a:solidFill>
              <a:latin typeface="Calibri" panose="020F0502020204030204" pitchFamily="34" charset="0"/>
              <a:sym typeface="Wingdings" pitchFamily="2" charset="2"/>
            </a:endParaRPr>
          </a:p>
          <a:p>
            <a:pPr marL="27432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the competency of the driver </a:t>
            </a:r>
            <a:r>
              <a:rPr lang="en-US" sz="1600" dirty="0" smtClean="0">
                <a:solidFill>
                  <a:schemeClr val="accent2"/>
                </a:solidFill>
                <a:latin typeface="Calibri" panose="020F0502020204030204" pitchFamily="34" charset="0"/>
                <a:sym typeface="Wingdings" pitchFamily="2" charset="2"/>
              </a:rPr>
              <a:t>is assess </a:t>
            </a:r>
            <a:r>
              <a:rPr lang="en-US" sz="1600" dirty="0">
                <a:solidFill>
                  <a:schemeClr val="accent2"/>
                </a:solidFill>
                <a:latin typeface="Calibri" panose="020F0502020204030204" pitchFamily="34" charset="0"/>
                <a:sym typeface="Wingdings" pitchFamily="2" charset="2"/>
              </a:rPr>
              <a:t>at crew level?</a:t>
            </a:r>
          </a:p>
          <a:p>
            <a:pPr marL="27432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crew vehicle are actively </a:t>
            </a:r>
            <a:r>
              <a:rPr lang="en-US" sz="1600" dirty="0" smtClean="0">
                <a:solidFill>
                  <a:schemeClr val="accent2"/>
                </a:solidFill>
                <a:latin typeface="Calibri" panose="020F0502020204030204" pitchFamily="34" charset="0"/>
                <a:sym typeface="Wingdings" pitchFamily="2" charset="2"/>
              </a:rPr>
              <a:t>monitored </a:t>
            </a:r>
            <a:r>
              <a:rPr lang="en-US" sz="1600" dirty="0">
                <a:solidFill>
                  <a:schemeClr val="accent2"/>
                </a:solidFill>
                <a:latin typeface="Calibri" panose="020F0502020204030204" pitchFamily="34" charset="0"/>
                <a:sym typeface="Wingdings" pitchFamily="2" charset="2"/>
              </a:rPr>
              <a:t>through VTS (Vehicle Tracking System)?</a:t>
            </a:r>
          </a:p>
          <a:p>
            <a:pPr marL="27432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that all new drivers are effectively supervised all the time.?</a:t>
            </a:r>
          </a:p>
          <a:p>
            <a:pPr marL="274320" indent="-342900" eaLnBrk="1" hangingPunct="1">
              <a:buFont typeface="+mj-lt"/>
              <a:buAutoNum type="arabicPeriod"/>
              <a:defRPr/>
            </a:pPr>
            <a:r>
              <a:rPr lang="en-US" sz="1600" dirty="0">
                <a:solidFill>
                  <a:schemeClr val="accent2"/>
                </a:solidFill>
                <a:latin typeface="Calibri" panose="020F0502020204030204" pitchFamily="34" charset="0"/>
                <a:sym typeface="Wingdings" pitchFamily="2" charset="2"/>
              </a:rPr>
              <a:t>Do you ensure that new drivers are </a:t>
            </a:r>
            <a:r>
              <a:rPr lang="en-US" sz="1600" dirty="0" smtClean="0">
                <a:solidFill>
                  <a:schemeClr val="accent2"/>
                </a:solidFill>
                <a:latin typeface="Calibri" panose="020F0502020204030204" pitchFamily="34" charset="0"/>
                <a:sym typeface="Wingdings" pitchFamily="2" charset="2"/>
              </a:rPr>
              <a:t>managed </a:t>
            </a:r>
            <a:r>
              <a:rPr lang="en-US" sz="1600" dirty="0">
                <a:solidFill>
                  <a:schemeClr val="accent2"/>
                </a:solidFill>
                <a:latin typeface="Calibri" panose="020F0502020204030204" pitchFamily="34" charset="0"/>
                <a:sym typeface="Wingdings" pitchFamily="2" charset="2"/>
              </a:rPr>
              <a:t>properly and </a:t>
            </a:r>
            <a:r>
              <a:rPr lang="en-US" sz="1600" dirty="0" smtClean="0">
                <a:solidFill>
                  <a:schemeClr val="accent2"/>
                </a:solidFill>
                <a:latin typeface="Calibri" panose="020F0502020204030204" pitchFamily="34" charset="0"/>
                <a:sym typeface="Wingdings" pitchFamily="2" charset="2"/>
              </a:rPr>
              <a:t>according to work risk level?</a:t>
            </a:r>
            <a:endParaRPr lang="en-US" sz="1600" dirty="0">
              <a:solidFill>
                <a:schemeClr val="accent2"/>
              </a:solidFill>
              <a:latin typeface="Calibri" panose="020F0502020204030204" pitchFamily="34" charset="0"/>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0" y="-153889"/>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6200" y="834043"/>
            <a:ext cx="6029215" cy="338554"/>
          </a:xfrm>
          <a:prstGeom prst="rect">
            <a:avLst/>
          </a:prstGeom>
          <a:noFill/>
          <a:ln w="9525">
            <a:noFill/>
            <a:miter lim="800000"/>
            <a:headEnd/>
            <a:tailEnd/>
          </a:ln>
        </p:spPr>
        <p:txBody>
          <a:bodyPr wrap="none">
            <a:spAutoFit/>
          </a:bodyPr>
          <a:lstStyle/>
          <a:p>
            <a:pPr marL="114300" indent="-114300">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19</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December 2019 Incident title: HiPo#83a MVI </a:t>
            </a:r>
            <a:endParaRPr lang="en-US" sz="1600" b="1" dirty="0">
              <a:solidFill>
                <a:srgbClr val="333399"/>
              </a:solidFill>
              <a:latin typeface="Tahoma" pitchFamily="34" charset="0"/>
            </a:endParaRP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dirty="0"/>
          </a:p>
        </p:txBody>
      </p:sp>
    </p:spTree>
    <p:extLst>
      <p:ext uri="{BB962C8B-B14F-4D97-AF65-F5344CB8AC3E}">
        <p14:creationId xmlns:p14="http://schemas.microsoft.com/office/powerpoint/2010/main" val="1027556639"/>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92345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C2F6237-FD9F-4186-B90A-ADCEB2AF5E14}"/>
</file>

<file path=customXml/itemProps2.xml><?xml version="1.0" encoding="utf-8"?>
<ds:datastoreItem xmlns:ds="http://schemas.openxmlformats.org/officeDocument/2006/customXml" ds:itemID="{5063AB94-FED4-40EC-89FF-05725A0D19AC}"/>
</file>

<file path=customXml/itemProps3.xml><?xml version="1.0" encoding="utf-8"?>
<ds:datastoreItem xmlns:ds="http://schemas.openxmlformats.org/officeDocument/2006/customXml" ds:itemID="{95892EF8-F52A-4F80-BEF6-B1EAD42232AC}"/>
</file>

<file path=docProps/app.xml><?xml version="1.0" encoding="utf-8"?>
<Properties xmlns="http://schemas.openxmlformats.org/officeDocument/2006/extended-properties" xmlns:vt="http://schemas.openxmlformats.org/officeDocument/2006/docPropsVTypes">
  <TotalTime>455</TotalTime>
  <Words>517</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96</cp:revision>
  <dcterms:created xsi:type="dcterms:W3CDTF">2016-03-28T05:48:29Z</dcterms:created>
  <dcterms:modified xsi:type="dcterms:W3CDTF">2020-05-06T11:06:18Z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