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sldIdLst>
    <p:sldId id="377" r:id="rId2"/>
    <p:sldId id="3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688" autoAdjust="0"/>
  </p:normalViewPr>
  <p:slideViewPr>
    <p:cSldViewPr>
      <p:cViewPr varScale="1">
        <p:scale>
          <a:sx n="96" d="100"/>
          <a:sy n="96" d="100"/>
        </p:scale>
        <p:origin x="82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B4E3-1F76-4E61-B254-1A7031AA599B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55988-80E2-4333-8473-6782ED1C0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Ensure all dates and titles are input </a:t>
            </a:r>
          </a:p>
          <a:p>
            <a:endParaRPr lang="en-US" dirty="0"/>
          </a:p>
          <a:p>
            <a:r>
              <a:rPr lang="en-US" dirty="0"/>
              <a:t>A short description should be provided without mentioning names of contractors or</a:t>
            </a:r>
            <a:r>
              <a:rPr lang="en-US" baseline="0" dirty="0"/>
              <a:t> individuals.  You should include, what happened, to who (by job title) and what injuries this resulted in.  Nothing more!</a:t>
            </a:r>
          </a:p>
          <a:p>
            <a:endParaRPr lang="en-US" baseline="0" dirty="0"/>
          </a:p>
          <a:p>
            <a:r>
              <a:rPr lang="en-US" baseline="0" dirty="0"/>
              <a:t>Four to five bullet points highlighting the main findings from the investigation.  Remember the target audience is the front line staff so this should be written in simple terms in a way that everyone can understand.</a:t>
            </a:r>
          </a:p>
          <a:p>
            <a:endParaRPr lang="en-US" baseline="0" dirty="0"/>
          </a:p>
          <a:p>
            <a:r>
              <a:rPr lang="en-US" baseline="0" dirty="0"/>
              <a:t>The strap line should be the main point you want to get across</a:t>
            </a:r>
          </a:p>
          <a:p>
            <a:endParaRPr lang="en-US" baseline="0" dirty="0"/>
          </a:p>
          <a:p>
            <a:r>
              <a:rPr lang="en-US" baseline="0" dirty="0"/>
              <a:t>The images should be self explanatory, what went wrong (if you create a reconstruction please ensure you do not put people at risk) and below how it should be done.   </a:t>
            </a:r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95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25649">
              <a:defRPr/>
            </a:pPr>
            <a:r>
              <a:rPr lang="en-US" dirty="0"/>
              <a:t>Ensure all dates and titles are input </a:t>
            </a:r>
          </a:p>
          <a:p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others if they have the same issues based on the management or HSE-MS failings or shortfalls identified in the investigation. </a:t>
            </a:r>
          </a:p>
          <a:p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Imagine you have to audit other companies to see if they could have the same issues.</a:t>
            </a:r>
          </a:p>
          <a:p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Wingdings" pitchFamily="2" charset="2"/>
            </a:endParaRPr>
          </a:p>
          <a:p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These questions should start</a:t>
            </a:r>
            <a:r>
              <a:rPr lang="en-US" baseline="0" dirty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 with: Do you ensure…………………?</a:t>
            </a: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5B704AD-0DEC-4276-A217-14915B9EB7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0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6858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920DC4-FE34-4663-8FB7-16362F8E3E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5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85B925-3865-4333-AFCB-ABF9FE11E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04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F1380D9-E0BB-484F-BE96-17EE03607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0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Confidential - Not to be shared outside of PDO/PDO contractors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7C482-6A57-4477-ABB6-025DC609A7C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1438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Confidential - Not to be shared outside of PDO/PDO contractors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281B74-92C0-4899-8AEC-B63DF05B82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62000" y="228600"/>
            <a:ext cx="7467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i="1" kern="0" dirty="0">
                <a:solidFill>
                  <a:srgbClr val="CCCCFF"/>
                </a:solidFill>
                <a:latin typeface="Arial"/>
                <a:ea typeface="+mj-ea"/>
                <a:cs typeface="Arial"/>
              </a:rPr>
              <a:t>Main contractor name – LTI# - Date of incident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32" name="Content Placeholder 3" descr="PPT option1.jpg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553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i="1">
          <a:solidFill>
            <a:schemeClr val="hlink"/>
          </a:solidFill>
          <a:latin typeface="Arial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145813" y="1149613"/>
            <a:ext cx="5869956" cy="477541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Tahoma" pitchFamily="34" charset="0"/>
              </a:rPr>
              <a:t>What </a:t>
            </a:r>
            <a:r>
              <a:rPr lang="en-US" sz="1800" b="1" dirty="0">
                <a:solidFill>
                  <a:srgbClr val="FF0000"/>
                </a:solidFill>
                <a:latin typeface="Tahoma" pitchFamily="34" charset="0"/>
              </a:rPr>
              <a:t>happened?</a:t>
            </a:r>
            <a:endParaRPr lang="en-US" sz="1800" dirty="0">
              <a:solidFill>
                <a:srgbClr val="FF0000"/>
              </a:solidFill>
              <a:latin typeface="Tahoma" pitchFamily="34" charset="0"/>
            </a:endParaRPr>
          </a:p>
          <a:p>
            <a:pPr algn="just">
              <a:defRPr/>
            </a:pPr>
            <a:endParaRPr lang="en-GB" sz="1200" dirty="0">
              <a:latin typeface="Arial" charset="0"/>
              <a:cs typeface="Arial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Driver 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Surveyor (passenger) were travelling in </a:t>
            </a:r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Land Cruiser pick up </a:t>
            </a:r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Jaleel main graded road towards Jaleel South west – C site, performing road survey </a:t>
            </a:r>
            <a:r>
              <a:rPr lang="en-GB" sz="16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activity. The 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driver lost control while negotiating a right-hand turn at the T and this resulted in the vehicle rolling over and resting on the drivers side. The Driver and Passenger received no injuries and managed to safely exit the vehicle. </a:t>
            </a:r>
            <a:endParaRPr lang="en-GB" sz="16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 smtClean="0">
                <a:solidFill>
                  <a:srgbClr val="333399"/>
                </a:solidFill>
                <a:latin typeface="Tahoma" pitchFamily="34" charset="0"/>
              </a:rPr>
              <a:t>Your </a:t>
            </a:r>
            <a:r>
              <a:rPr lang="en-US" sz="1800" b="1" dirty="0">
                <a:solidFill>
                  <a:srgbClr val="333399"/>
                </a:solidFill>
                <a:latin typeface="Tahoma" pitchFamily="34" charset="0"/>
              </a:rPr>
              <a:t>learning from this incident..</a:t>
            </a:r>
          </a:p>
          <a:p>
            <a:pPr eaLnBrk="1" hangingPunct="1">
              <a:defRPr/>
            </a:pPr>
            <a:endParaRPr lang="en-US" sz="1100" dirty="0">
              <a:latin typeface="Arial" charset="0"/>
              <a:cs typeface="Tahoma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Always slow done when approaching a sharp bend or junction on a graded road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Always intervene with a driver if you feel that he does not drive safely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Always conduct proper TBT with drivers explaining the effects of bad weather and road conditions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Always ensure to report damaged / bad road conditions for repairs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6628" name="TextBox 16"/>
          <p:cNvSpPr txBox="1">
            <a:spLocks noChangeArrowheads="1"/>
          </p:cNvSpPr>
          <p:nvPr/>
        </p:nvSpPr>
        <p:spPr bwMode="auto">
          <a:xfrm>
            <a:off x="381000" y="5755746"/>
            <a:ext cx="5105400" cy="36933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Always drive to the road conditions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219200" y="0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190EDD6-8F40-4194-9EFA-C8B2F6B3C7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73129" y="1110708"/>
            <a:ext cx="2763857" cy="2293388"/>
          </a:xfrm>
          <a:prstGeom prst="rect">
            <a:avLst/>
          </a:prstGeom>
          <a:ln w="22225">
            <a:noFill/>
          </a:ln>
        </p:spPr>
      </p:pic>
      <p:grpSp>
        <p:nvGrpSpPr>
          <p:cNvPr id="29" name="Group 131">
            <a:extLst>
              <a:ext uri="{FF2B5EF4-FFF2-40B4-BE49-F238E27FC236}">
                <a16:creationId xmlns:a16="http://schemas.microsoft.com/office/drawing/2014/main" id="{0FD3D764-7D01-45A7-BD62-7AE6F3110CB4}"/>
              </a:ext>
            </a:extLst>
          </p:cNvPr>
          <p:cNvGrpSpPr>
            <a:grpSpLocks/>
          </p:cNvGrpSpPr>
          <p:nvPr/>
        </p:nvGrpSpPr>
        <p:grpSpPr bwMode="auto">
          <a:xfrm>
            <a:off x="8520233" y="2859583"/>
            <a:ext cx="336550" cy="544513"/>
            <a:chOff x="3504" y="544"/>
            <a:chExt cx="2287" cy="1855"/>
          </a:xfrm>
        </p:grpSpPr>
        <p:sp>
          <p:nvSpPr>
            <p:cNvPr id="30" name="Line 129">
              <a:extLst>
                <a:ext uri="{FF2B5EF4-FFF2-40B4-BE49-F238E27FC236}">
                  <a16:creationId xmlns:a16="http://schemas.microsoft.com/office/drawing/2014/main" id="{09A4E1FD-7740-4EAE-BBB0-9AFE28A4EC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30">
              <a:extLst>
                <a:ext uri="{FF2B5EF4-FFF2-40B4-BE49-F238E27FC236}">
                  <a16:creationId xmlns:a16="http://schemas.microsoft.com/office/drawing/2014/main" id="{702B0145-3116-487E-AEBF-AAEC666D28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028" name="Picture 4">
            <a:extLst>
              <a:ext uri="{FF2B5EF4-FFF2-40B4-BE49-F238E27FC236}">
                <a16:creationId xmlns:a16="http://schemas.microsoft.com/office/drawing/2014/main" id="{4265EE9D-6A78-4F7E-B4EC-40EBFBC29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38364" y="3723177"/>
            <a:ext cx="2959823" cy="194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Freeform 132">
            <a:extLst>
              <a:ext uri="{FF2B5EF4-FFF2-40B4-BE49-F238E27FC236}">
                <a16:creationId xmlns:a16="http://schemas.microsoft.com/office/drawing/2014/main" id="{591DE71D-2BDE-4DA1-865B-AF14FCAFE190}"/>
              </a:ext>
            </a:extLst>
          </p:cNvPr>
          <p:cNvSpPr>
            <a:spLocks/>
          </p:cNvSpPr>
          <p:nvPr/>
        </p:nvSpPr>
        <p:spPr bwMode="auto">
          <a:xfrm>
            <a:off x="8459908" y="5088452"/>
            <a:ext cx="457200" cy="457200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1756" y="757843"/>
            <a:ext cx="60580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14300" indent="-114300">
              <a:defRPr/>
            </a:pPr>
            <a:r>
              <a:rPr lang="en-GB" sz="1600" b="1" dirty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 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21st 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December 2019 Incident title: </a:t>
            </a:r>
            <a:r>
              <a:rPr lang="en-US" sz="1600" b="1" dirty="0" smtClean="0">
                <a:solidFill>
                  <a:srgbClr val="333399"/>
                </a:solidFill>
                <a:latin typeface="Tahoma" pitchFamily="34" charset="0"/>
              </a:rPr>
              <a:t>HiPo#85 MVI </a:t>
            </a: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026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43768" y="1125538"/>
            <a:ext cx="9067799" cy="452431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As a learning from this incident and ensure continual improvement all contract</a:t>
            </a: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FF0000"/>
                </a:solidFill>
                <a:latin typeface="Tahoma" pitchFamily="34" charset="0"/>
              </a:rPr>
              <a:t>managers must review their HSE HEMP against the questions asked below      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0000FF"/>
                </a:solidFill>
                <a:latin typeface="Tahoma" pitchFamily="34" charset="0"/>
              </a:rPr>
              <a:t>Confirm the following:</a:t>
            </a:r>
            <a:endParaRPr lang="en-US" sz="1600" dirty="0">
              <a:solidFill>
                <a:srgbClr val="0000FF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517525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0033CC"/>
                </a:solidFill>
                <a:latin typeface="Calibri" panose="020F0502020204030204" pitchFamily="34" charset="0"/>
                <a:sym typeface="Wingdings" pitchFamily="2" charset="2"/>
              </a:rPr>
              <a:t>Do you ensure that an effective system is in place and working to review driver performance meeting all SP 2000 requirements?</a:t>
            </a:r>
          </a:p>
          <a:p>
            <a:pPr marL="517525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0033CC"/>
                </a:solidFill>
                <a:latin typeface="Calibri" panose="020F0502020204030204" pitchFamily="34" charset="0"/>
                <a:sym typeface="Wingdings" pitchFamily="2" charset="2"/>
              </a:rPr>
              <a:t>Do you ensure that Tetra radio / Thuraya phone is available to effectively communicate &amp; manage journeys to remote locations or areas with no mobile coverage?</a:t>
            </a:r>
          </a:p>
          <a:p>
            <a:pPr marL="517525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0033CC"/>
                </a:solidFill>
                <a:latin typeface="Calibri" panose="020F0502020204030204" pitchFamily="34" charset="0"/>
                <a:sym typeface="Wingdings" pitchFamily="2" charset="2"/>
              </a:rPr>
              <a:t>Do you ensure the controls of driving in bad weather &amp; road conditions are discussed with drivers in TBT?</a:t>
            </a:r>
          </a:p>
          <a:p>
            <a:pPr marL="517525" lvl="0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0033CC"/>
                </a:solidFill>
                <a:latin typeface="Calibri" panose="020F0502020204030204" pitchFamily="34" charset="0"/>
                <a:sym typeface="Wingdings" pitchFamily="2" charset="2"/>
              </a:rPr>
              <a:t>Do you ensure that bad road conditions are reported to appropriate PDO focal point and followed through for action closure?</a:t>
            </a:r>
          </a:p>
          <a:p>
            <a:pPr marL="517525" indent="-342900" eaLnBrk="1" hangingPunct="1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0033CC"/>
                </a:solidFill>
                <a:latin typeface="Calibri" panose="020F0502020204030204" pitchFamily="34" charset="0"/>
                <a:sym typeface="Wingdings" pitchFamily="2" charset="2"/>
              </a:rPr>
              <a:t>Do you ensure HEMP and all related documents related journey management are up to date and communicated?</a:t>
            </a:r>
          </a:p>
          <a:p>
            <a:pPr marL="342900" indent="-342900" eaLnBrk="1" hangingPunct="1">
              <a:defRPr/>
            </a:pPr>
            <a:r>
              <a:rPr lang="en-US" sz="1000" i="1" dirty="0" smtClean="0">
                <a:solidFill>
                  <a:srgbClr val="0033CC"/>
                </a:solidFill>
                <a:latin typeface="+mj-lt"/>
                <a:sym typeface="Wingdings" pitchFamily="2" charset="2"/>
              </a:rPr>
              <a:t>* </a:t>
            </a:r>
            <a:r>
              <a:rPr lang="en-US" sz="1000" i="1" dirty="0">
                <a:solidFill>
                  <a:srgbClr val="0033CC"/>
                </a:solidFill>
                <a:latin typeface="+mj-lt"/>
                <a:sym typeface="Wingdings" pitchFamily="2" charset="2"/>
              </a:rPr>
              <a:t>If the answer is NO to any of the above questions please ensure you take action to correct this finding. </a:t>
            </a:r>
          </a:p>
          <a:p>
            <a:pPr marL="119063" indent="-119063" eaLnBrk="1" hangingPunct="1">
              <a:buFontTx/>
              <a:buChar char="•"/>
              <a:defRPr/>
            </a:pPr>
            <a:endParaRPr lang="en-US" sz="1400" dirty="0">
              <a:solidFill>
                <a:srgbClr val="0033CC"/>
              </a:solidFill>
              <a:latin typeface="+mj-lt"/>
              <a:sym typeface="Wingdings" pitchFamily="2" charset="2"/>
            </a:endParaRPr>
          </a:p>
          <a:p>
            <a:pPr marL="119063" indent="-119063" eaLnBrk="1" hangingPunct="1">
              <a:defRPr/>
            </a:pPr>
            <a:r>
              <a:rPr lang="en-US" sz="1400" dirty="0">
                <a:solidFill>
                  <a:srgbClr val="0033CC"/>
                </a:solidFill>
                <a:latin typeface="+mj-lt"/>
                <a:sym typeface="Wingdings" pitchFamily="2" charset="2"/>
              </a:rPr>
              <a:t>	</a:t>
            </a:r>
            <a:endParaRPr lang="en-US" sz="800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27651" name="Group 9"/>
          <p:cNvGrpSpPr>
            <a:grpSpLocks/>
          </p:cNvGrpSpPr>
          <p:nvPr/>
        </p:nvGrpSpPr>
        <p:grpSpPr bwMode="auto">
          <a:xfrm>
            <a:off x="12700" y="-228600"/>
            <a:ext cx="8920163" cy="990600"/>
            <a:chOff x="9" y="-144"/>
            <a:chExt cx="6087" cy="624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14" name="Text Box 12"/>
            <p:cNvSpPr txBox="1">
              <a:spLocks noChangeArrowheads="1"/>
            </p:cNvSpPr>
            <p:nvPr/>
          </p:nvSpPr>
          <p:spPr bwMode="auto">
            <a:xfrm>
              <a:off x="676" y="0"/>
              <a:ext cx="481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27656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65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40072" y="874713"/>
            <a:ext cx="595227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14300" indent="-114300">
              <a:defRPr/>
            </a:pPr>
            <a:r>
              <a:rPr lang="en-GB" sz="1600" b="1" dirty="0">
                <a:solidFill>
                  <a:srgbClr val="333399"/>
                </a:solidFill>
                <a:latin typeface="Tahoma" pitchFamily="34" charset="0"/>
              </a:rPr>
              <a:t>Date:</a:t>
            </a:r>
            <a:r>
              <a:rPr lang="en-US" sz="1600" b="1" dirty="0">
                <a:solidFill>
                  <a:srgbClr val="333399"/>
                </a:solidFill>
                <a:latin typeface="Tahoma" pitchFamily="34" charset="0"/>
              </a:rPr>
              <a:t> 21st December 2019 Incident title: HiPo#85 MVI </a:t>
            </a: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6ADA11-D507-4AC8-8E0A-387E2EAD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85B925-3865-4333-AFCB-ABF9FE11EB4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17357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92347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87369CC9-9F0B-4D8E-A263-C65F19B7FD06}"/>
</file>

<file path=customXml/itemProps2.xml><?xml version="1.0" encoding="utf-8"?>
<ds:datastoreItem xmlns:ds="http://schemas.openxmlformats.org/officeDocument/2006/customXml" ds:itemID="{363D5FE9-9D75-4721-894A-2D07D47E92B8}"/>
</file>

<file path=customXml/itemProps3.xml><?xml version="1.0" encoding="utf-8"?>
<ds:datastoreItem xmlns:ds="http://schemas.openxmlformats.org/officeDocument/2006/customXml" ds:itemID="{2BA88B1D-F0E2-4898-8671-6DC763E1F3C2}"/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537</Words>
  <Application>Microsoft Office PowerPoint</Application>
  <PresentationFormat>On-screen Show (4:3)</PresentationFormat>
  <Paragraphs>48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Tahoma</vt:lpstr>
      <vt:lpstr>Times New Roman</vt:lpstr>
      <vt:lpstr>Webdings</vt:lpstr>
      <vt:lpstr>Wingdings</vt:lpstr>
      <vt:lpstr>1_Default Design</vt:lpstr>
      <vt:lpstr>PowerPoint Presentation</vt:lpstr>
      <vt:lpstr>PowerPoint Presentation</vt:lpstr>
    </vt:vector>
  </TitlesOfParts>
  <Company>PDO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MU61323</dc:creator>
  <cp:lastModifiedBy>Morrow, Fulton MSE32</cp:lastModifiedBy>
  <cp:revision>100</cp:revision>
  <dcterms:created xsi:type="dcterms:W3CDTF">2016-03-28T05:48:29Z</dcterms:created>
  <dcterms:modified xsi:type="dcterms:W3CDTF">2020-05-06T11:17:08Z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