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
  </p:notesMasterIdLst>
  <p:sldIdLst>
    <p:sldId id="379" r:id="rId2"/>
    <p:sldId id="380"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88" autoAdjust="0"/>
  </p:normalViewPr>
  <p:slideViewPr>
    <p:cSldViewPr>
      <p:cViewPr varScale="1">
        <p:scale>
          <a:sx n="96" d="100"/>
          <a:sy n="96" d="100"/>
        </p:scale>
        <p:origin x="8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02666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85457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26595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28922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227750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44430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GB"/>
              <a:t>Confidential - Not to be shared outside of PDO/PDO contractors </a:t>
            </a:r>
            <a:endParaRPr lang="en-IN"/>
          </a:p>
        </p:txBody>
      </p:sp>
      <p:sp>
        <p:nvSpPr>
          <p:cNvPr id="6" name="Slide Number Placeholder 5"/>
          <p:cNvSpPr>
            <a:spLocks noGrp="1"/>
          </p:cNvSpPr>
          <p:nvPr>
            <p:ph type="sldNum" sz="quarter" idx="12"/>
          </p:nvPr>
        </p:nvSpPr>
        <p:spPr/>
        <p:txBody>
          <a:bodyPr/>
          <a:lstStyle/>
          <a:p>
            <a:fld id="{EDC7C482-6A57-4477-ABB6-025DC609A7C0}" type="slidenum">
              <a:rPr lang="en-IN" smtClean="0"/>
              <a:pPr/>
              <a:t>‹#›</a:t>
            </a:fld>
            <a:endParaRPr lang="en-IN"/>
          </a:p>
        </p:txBody>
      </p:sp>
    </p:spTree>
    <p:extLst>
      <p:ext uri="{BB962C8B-B14F-4D97-AF65-F5344CB8AC3E}">
        <p14:creationId xmlns:p14="http://schemas.microsoft.com/office/powerpoint/2010/main" val="1031438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0455313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4577" y="1072292"/>
            <a:ext cx="4876800" cy="4624343"/>
          </a:xfrm>
          <a:prstGeom prst="rect">
            <a:avLst/>
          </a:prstGeom>
          <a:noFill/>
          <a:ln w="19050">
            <a:noFill/>
            <a:miter lim="800000"/>
            <a:headEnd/>
            <a:tailEnd/>
          </a:ln>
        </p:spPr>
        <p:txBody>
          <a:bodyPr wrap="square">
            <a:spAutoFit/>
          </a:bodyPr>
          <a:lstStyle/>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p>
          <a:p>
            <a:pPr marL="114300" indent="-114300" algn="just">
              <a:defRPr/>
            </a:pPr>
            <a:endParaRPr lang="en-US" sz="1050" dirty="0">
              <a:solidFill>
                <a:srgbClr val="000000"/>
              </a:solidFill>
              <a:latin typeface="Arial" pitchFamily="34" charset="0"/>
            </a:endParaRPr>
          </a:p>
          <a:p>
            <a:pPr marL="114300" algn="just">
              <a:defRPr/>
            </a:pPr>
            <a:r>
              <a:rPr lang="en-US" sz="1600" dirty="0">
                <a:solidFill>
                  <a:srgbClr val="000000"/>
                </a:solidFill>
                <a:latin typeface="Calibri" panose="020F0502020204030204" pitchFamily="34" charset="0"/>
              </a:rPr>
              <a:t>While reversing to park the vehicle properly, the Driver (Operator) reversed off onto a lower elevation which slopes down to a small ditch. The sudden drop in the road level in addition to the load being carried made the vehicle become unbalanced causing the Driver to lose control of the vehicle and resulted in the truck falling on its side (Driver’s side). </a:t>
            </a:r>
          </a:p>
          <a:p>
            <a:pPr marL="342900" indent="-342900" eaLnBrk="1" hangingPunct="1">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you check your surrounding for hazards in unfamiliar areas before moving your vehicle. </a:t>
            </a: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new employees on the job are monitored and supervised.</a:t>
            </a: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you ASK for help, if  you cannot see clearly behind you when reversing.</a:t>
            </a: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that a safety briefing is conducted prior to performing tasks</a:t>
            </a:r>
            <a:r>
              <a:rPr lang="en-US" sz="1600" dirty="0" smtClean="0">
                <a:latin typeface="Calibri" panose="020F0502020204030204" pitchFamily="34" charset="0"/>
                <a:cs typeface="Tahoma" pitchFamily="34" charset="0"/>
              </a:rPr>
              <a:t>.</a:t>
            </a:r>
            <a:endParaRPr lang="en-US" sz="1400" dirty="0">
              <a:solidFill>
                <a:srgbClr val="000000"/>
              </a:solidFill>
              <a:latin typeface="Arial"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127829" y="5634862"/>
            <a:ext cx="4876800" cy="584775"/>
          </a:xfrm>
          <a:prstGeom prst="rect">
            <a:avLst/>
          </a:prstGeom>
          <a:solidFill>
            <a:schemeClr val="accent2"/>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Stop and check around the vehicle before reversing in an unknown area.</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8508A392-3FD5-4F29-8169-15B419E7DC6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81600" y="1027113"/>
            <a:ext cx="3720414" cy="2282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6633" name="Group 131"/>
          <p:cNvGrpSpPr>
            <a:grpSpLocks/>
          </p:cNvGrpSpPr>
          <p:nvPr/>
        </p:nvGrpSpPr>
        <p:grpSpPr bwMode="auto">
          <a:xfrm>
            <a:off x="8534400" y="27432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026" name="01e33820-bac9-4270-ad63-4f4c1fa5d280" descr="Image">
            <a:extLst>
              <a:ext uri="{FF2B5EF4-FFF2-40B4-BE49-F238E27FC236}">
                <a16:creationId xmlns:a16="http://schemas.microsoft.com/office/drawing/2014/main" id="{92393E64-A250-4BE0-B705-28C5C5AD7CD9}"/>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2000"/>
                    </a14:imgEffect>
                  </a14:imgLayer>
                </a14:imgProps>
              </a:ext>
              <a:ext uri="{28A0092B-C50C-407E-A947-70E740481C1C}">
                <a14:useLocalDpi xmlns:a14="http://schemas.microsoft.com/office/drawing/2010/main"/>
              </a:ext>
            </a:extLst>
          </a:blip>
          <a:srcRect/>
          <a:stretch/>
        </p:blipFill>
        <p:spPr bwMode="auto">
          <a:xfrm>
            <a:off x="5181600" y="3406415"/>
            <a:ext cx="3720414" cy="254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Freeform 132"/>
          <p:cNvSpPr>
            <a:spLocks/>
          </p:cNvSpPr>
          <p:nvPr/>
        </p:nvSpPr>
        <p:spPr bwMode="auto">
          <a:xfrm>
            <a:off x="8101377" y="559988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 name="Oval 1">
            <a:extLst>
              <a:ext uri="{FF2B5EF4-FFF2-40B4-BE49-F238E27FC236}">
                <a16:creationId xmlns:a16="http://schemas.microsoft.com/office/drawing/2014/main" id="{B8BAC4FE-F4E7-4DD6-B6DF-CA0651268ADA}"/>
              </a:ext>
            </a:extLst>
          </p:cNvPr>
          <p:cNvSpPr/>
          <p:nvPr/>
        </p:nvSpPr>
        <p:spPr bwMode="auto">
          <a:xfrm>
            <a:off x="7985766" y="4179881"/>
            <a:ext cx="762947" cy="914400"/>
          </a:xfrm>
          <a:prstGeom prst="ellipse">
            <a:avLst/>
          </a:prstGeom>
          <a:noFill/>
          <a:ln w="2857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4" name="Rectangle 8"/>
          <p:cNvSpPr>
            <a:spLocks noChangeArrowheads="1"/>
          </p:cNvSpPr>
          <p:nvPr/>
        </p:nvSpPr>
        <p:spPr bwMode="auto">
          <a:xfrm>
            <a:off x="51756" y="757843"/>
            <a:ext cx="5905784" cy="338554"/>
          </a:xfrm>
          <a:prstGeom prst="rect">
            <a:avLst/>
          </a:prstGeom>
          <a:noFill/>
          <a:ln w="9525">
            <a:noFill/>
            <a:miter lim="800000"/>
            <a:headEnd/>
            <a:tailEnd/>
          </a:ln>
        </p:spPr>
        <p:txBody>
          <a:bodyPr wrap="none">
            <a:spAutoFit/>
          </a:bodyPr>
          <a:lstStyle/>
          <a:p>
            <a:pPr marL="114300" indent="-114300">
              <a:defRPr/>
            </a:pPr>
            <a:r>
              <a:rPr lang="en-GB" sz="1600" b="1" dirty="0">
                <a:solidFill>
                  <a:srgbClr val="333399"/>
                </a:solidFill>
                <a:latin typeface="Tahoma" pitchFamily="34" charset="0"/>
              </a:rPr>
              <a:t>Date:</a:t>
            </a:r>
            <a:r>
              <a:rPr lang="en-US" sz="1600" b="1" dirty="0">
                <a:solidFill>
                  <a:srgbClr val="333399"/>
                </a:solidFill>
                <a:latin typeface="Tahoma" pitchFamily="34" charset="0"/>
              </a:rPr>
              <a:t> </a:t>
            </a:r>
            <a:r>
              <a:rPr lang="en-US" sz="1600" b="1" dirty="0" smtClean="0">
                <a:solidFill>
                  <a:srgbClr val="333399"/>
                </a:solidFill>
                <a:latin typeface="Tahoma" pitchFamily="34" charset="0"/>
              </a:rPr>
              <a:t>27</a:t>
            </a:r>
            <a:r>
              <a:rPr lang="en-US" sz="1600" b="1" baseline="30000" dirty="0" smtClean="0">
                <a:solidFill>
                  <a:srgbClr val="333399"/>
                </a:solidFill>
                <a:latin typeface="Tahoma" pitchFamily="34" charset="0"/>
              </a:rPr>
              <a:t>th</a:t>
            </a:r>
            <a:r>
              <a:rPr lang="en-US" sz="1600" b="1" dirty="0" smtClean="0">
                <a:solidFill>
                  <a:srgbClr val="333399"/>
                </a:solidFill>
                <a:latin typeface="Tahoma" pitchFamily="34" charset="0"/>
              </a:rPr>
              <a:t> December </a:t>
            </a:r>
            <a:r>
              <a:rPr lang="en-US" sz="1600" b="1" dirty="0">
                <a:solidFill>
                  <a:srgbClr val="333399"/>
                </a:solidFill>
                <a:latin typeface="Tahoma" pitchFamily="34" charset="0"/>
              </a:rPr>
              <a:t>2019 Incident title: </a:t>
            </a:r>
            <a:r>
              <a:rPr lang="en-US" sz="1600" b="1" dirty="0" smtClean="0">
                <a:solidFill>
                  <a:srgbClr val="333399"/>
                </a:solidFill>
                <a:latin typeface="Tahoma" pitchFamily="34" charset="0"/>
              </a:rPr>
              <a:t>HiPo#87 MVI </a:t>
            </a:r>
            <a:endParaRPr lang="en-US" sz="1600" b="1" dirty="0">
              <a:solidFill>
                <a:srgbClr val="FF0000"/>
              </a:solidFill>
              <a:latin typeface="Tahoma" pitchFamily="34" charset="0"/>
            </a:endParaRPr>
          </a:p>
        </p:txBody>
      </p:sp>
    </p:spTree>
    <p:extLst>
      <p:ext uri="{BB962C8B-B14F-4D97-AF65-F5344CB8AC3E}">
        <p14:creationId xmlns:p14="http://schemas.microsoft.com/office/powerpoint/2010/main" val="389243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439150" cy="3077766"/>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your employees are competent in hazard identification?</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your Short Service Employees management system is effective?</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your procedures are frequently reviewed for continued relevance and adequacy?</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your risk management tools identify and cover all the risks involved in the tasks?</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compliance to your risk management tools is monitored? </a:t>
            </a: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smtClean="0">
                <a:solidFill>
                  <a:srgbClr val="0033CC"/>
                </a:solidFill>
                <a:latin typeface="+mj-lt"/>
                <a:sym typeface="Wingdings" pitchFamily="2" charset="2"/>
              </a:rPr>
              <a:t>* </a:t>
            </a:r>
            <a:r>
              <a:rPr lang="en-US" sz="1000" i="1" dirty="0">
                <a:solidFill>
                  <a:srgbClr val="0033CC"/>
                </a:solidFill>
                <a:latin typeface="+mj-lt"/>
                <a:sym typeface="Wingdings" pitchFamily="2" charset="2"/>
              </a:rPr>
              <a:t>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11" name="Rectangle 8"/>
          <p:cNvSpPr>
            <a:spLocks noChangeArrowheads="1"/>
          </p:cNvSpPr>
          <p:nvPr/>
        </p:nvSpPr>
        <p:spPr bwMode="auto">
          <a:xfrm>
            <a:off x="51756" y="757843"/>
            <a:ext cx="5905784" cy="338554"/>
          </a:xfrm>
          <a:prstGeom prst="rect">
            <a:avLst/>
          </a:prstGeom>
          <a:noFill/>
          <a:ln w="9525">
            <a:noFill/>
            <a:miter lim="800000"/>
            <a:headEnd/>
            <a:tailEnd/>
          </a:ln>
        </p:spPr>
        <p:txBody>
          <a:bodyPr wrap="none">
            <a:spAutoFit/>
          </a:bodyPr>
          <a:lstStyle/>
          <a:p>
            <a:pPr marL="114300" indent="-114300">
              <a:defRPr/>
            </a:pPr>
            <a:r>
              <a:rPr lang="en-GB" sz="1600" b="1" dirty="0">
                <a:solidFill>
                  <a:srgbClr val="333399"/>
                </a:solidFill>
                <a:latin typeface="Tahoma" pitchFamily="34" charset="0"/>
              </a:rPr>
              <a:t>Date:</a:t>
            </a:r>
            <a:r>
              <a:rPr lang="en-US" sz="1600" b="1" dirty="0">
                <a:solidFill>
                  <a:srgbClr val="333399"/>
                </a:solidFill>
                <a:latin typeface="Tahoma" pitchFamily="34" charset="0"/>
              </a:rPr>
              <a:t> </a:t>
            </a:r>
            <a:r>
              <a:rPr lang="en-US" sz="1600" b="1" dirty="0" smtClean="0">
                <a:solidFill>
                  <a:srgbClr val="333399"/>
                </a:solidFill>
                <a:latin typeface="Tahoma" pitchFamily="34" charset="0"/>
              </a:rPr>
              <a:t>27</a:t>
            </a:r>
            <a:r>
              <a:rPr lang="en-US" sz="1600" b="1" baseline="30000" dirty="0" smtClean="0">
                <a:solidFill>
                  <a:srgbClr val="333399"/>
                </a:solidFill>
                <a:latin typeface="Tahoma" pitchFamily="34" charset="0"/>
              </a:rPr>
              <a:t>th</a:t>
            </a:r>
            <a:r>
              <a:rPr lang="en-US" sz="1600" b="1" dirty="0" smtClean="0">
                <a:solidFill>
                  <a:srgbClr val="333399"/>
                </a:solidFill>
                <a:latin typeface="Tahoma" pitchFamily="34" charset="0"/>
              </a:rPr>
              <a:t> December </a:t>
            </a:r>
            <a:r>
              <a:rPr lang="en-US" sz="1600" b="1" dirty="0">
                <a:solidFill>
                  <a:srgbClr val="333399"/>
                </a:solidFill>
                <a:latin typeface="Tahoma" pitchFamily="34" charset="0"/>
              </a:rPr>
              <a:t>2019 Incident title: </a:t>
            </a:r>
            <a:r>
              <a:rPr lang="en-US" sz="1600" b="1" dirty="0" smtClean="0">
                <a:solidFill>
                  <a:srgbClr val="333399"/>
                </a:solidFill>
                <a:latin typeface="Tahoma" pitchFamily="34" charset="0"/>
              </a:rPr>
              <a:t>HiPo#87 MVI </a:t>
            </a:r>
            <a:endParaRPr lang="en-US" sz="1600" b="1" dirty="0">
              <a:solidFill>
                <a:srgbClr val="FF0000"/>
              </a:solidFill>
              <a:latin typeface="Tahoma" pitchFamily="34" charset="0"/>
            </a:endParaRPr>
          </a:p>
        </p:txBody>
      </p:sp>
    </p:spTree>
    <p:extLst>
      <p:ext uri="{BB962C8B-B14F-4D97-AF65-F5344CB8AC3E}">
        <p14:creationId xmlns:p14="http://schemas.microsoft.com/office/powerpoint/2010/main" val="214738555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92348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B1E4652-7290-4BF7-B536-B47A0CE9A1F2}"/>
</file>

<file path=customXml/itemProps2.xml><?xml version="1.0" encoding="utf-8"?>
<ds:datastoreItem xmlns:ds="http://schemas.openxmlformats.org/officeDocument/2006/customXml" ds:itemID="{3CC58E2D-E25A-4FA5-84E7-E53B430A9E83}"/>
</file>

<file path=customXml/itemProps3.xml><?xml version="1.0" encoding="utf-8"?>
<ds:datastoreItem xmlns:ds="http://schemas.openxmlformats.org/officeDocument/2006/customXml" ds:itemID="{29577CF2-F6A2-4862-9ECB-55C2DEDC6325}"/>
</file>

<file path=docProps/app.xml><?xml version="1.0" encoding="utf-8"?>
<Properties xmlns="http://schemas.openxmlformats.org/officeDocument/2006/extended-properties" xmlns:vt="http://schemas.openxmlformats.org/officeDocument/2006/docPropsVTypes">
  <TotalTime>469</TotalTime>
  <Words>502</Words>
  <Application>Microsoft Office PowerPoint</Application>
  <PresentationFormat>On-screen Show (4:3)</PresentationFormat>
  <Paragraphs>47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Tahoma</vt:lpstr>
      <vt:lpstr>Times New Roman</vt:lpstr>
      <vt:lpstr>Webdings</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Morrow, Fulton MSE32</cp:lastModifiedBy>
  <cp:revision>102</cp:revision>
  <dcterms:created xsi:type="dcterms:W3CDTF">2016-03-28T05:48:29Z</dcterms:created>
  <dcterms:modified xsi:type="dcterms:W3CDTF">2020-05-06T11:20:40Z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