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3.xml" ContentType="application/vnd.openxmlformats-officedocument.theme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310" r:id="rId5"/>
    <p:sldId id="275" r:id="rId6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D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654" autoAdjust="0"/>
  </p:normalViewPr>
  <p:slideViewPr>
    <p:cSldViewPr>
      <p:cViewPr varScale="1">
        <p:scale>
          <a:sx n="107" d="100"/>
          <a:sy n="107" d="100"/>
        </p:scale>
        <p:origin x="17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063" cy="464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339" y="0"/>
            <a:ext cx="3038062" cy="464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655"/>
            <a:ext cx="3038063" cy="464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339" y="8831655"/>
            <a:ext cx="3038062" cy="464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B55AA87-4B92-460C-977B-0D3A2F64F6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4726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063" cy="464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339" y="0"/>
            <a:ext cx="3038062" cy="464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698500"/>
            <a:ext cx="4645025" cy="34845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276" y="4415828"/>
            <a:ext cx="5141850" cy="4182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655"/>
            <a:ext cx="3038063" cy="464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339" y="8831655"/>
            <a:ext cx="3038062" cy="464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7F9EFC2-B0DD-4BF2-8694-068D2DFD78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3826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Ensure all dates and titles are input </a:t>
            </a:r>
          </a:p>
          <a:p>
            <a:endParaRPr lang="en-US" dirty="0"/>
          </a:p>
          <a:p>
            <a:r>
              <a:rPr lang="en-US" dirty="0"/>
              <a:t>A short description should be provided without mentioning names of contractors or</a:t>
            </a:r>
            <a:r>
              <a:rPr lang="en-US" baseline="0" dirty="0"/>
              <a:t> individuals.  You should include, what happened, to who (by job title) and what injuries this resulted in.  Nothing more!</a:t>
            </a:r>
          </a:p>
          <a:p>
            <a:endParaRPr lang="en-US" baseline="0" dirty="0"/>
          </a:p>
          <a:p>
            <a:r>
              <a:rPr lang="en-US" baseline="0" dirty="0"/>
              <a:t>Four to five bullet points highlighting the main findings from the investigation.  Remember the target audience is the front line staff so this should be written in simple terms in a way that everyone can understand.</a:t>
            </a:r>
          </a:p>
          <a:p>
            <a:endParaRPr lang="en-US" baseline="0" dirty="0"/>
          </a:p>
          <a:p>
            <a:r>
              <a:rPr lang="en-US" baseline="0" dirty="0"/>
              <a:t>The strap line should be the main point you want to get across</a:t>
            </a:r>
          </a:p>
          <a:p>
            <a:endParaRPr lang="en-US" baseline="0" dirty="0"/>
          </a:p>
          <a:p>
            <a:r>
              <a:rPr lang="en-US" baseline="0" dirty="0"/>
              <a:t>The images should be self explanatory, what went wrong (if you create a reconstruction please ensure you do not put people at risk) and below how it should be done.   </a:t>
            </a:r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0125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Ensure all dates and titles are input 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others if they have the same issues based on the management or HSE-MS failings or shortfalls identified in the investigation. 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Imagine you have to audit other companies to see if they could have the same issues.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These questions should start</a:t>
            </a:r>
            <a:r>
              <a:rPr lang="en-US" baseline="0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 with: Do you ensure…………………?</a:t>
            </a: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0861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5B704AD-0DEC-4276-A217-14915B9EB7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A920DC4-FE34-4663-8FB7-16362F8E3E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085B925-3865-4333-AFCB-ABF9FE11E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F1380D9-E0BB-484F-BE96-17EE03607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0281B74-92C0-4899-8AEC-B63DF05B82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71" r:id="rId1"/>
    <p:sldLayoutId id="2147483972" r:id="rId2"/>
    <p:sldLayoutId id="2147483973" r:id="rId3"/>
    <p:sldLayoutId id="2147483974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>
            <a:extLst>
              <a:ext uri="{FF2B5EF4-FFF2-40B4-BE49-F238E27FC236}">
                <a16:creationId xmlns:a16="http://schemas.microsoft.com/office/drawing/2014/main" id="{DB5F08BB-A26C-492A-847C-754F8C3BCD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91326" y="838200"/>
            <a:ext cx="3290736" cy="24384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6C9D335-89E6-4745-8AA9-66361C798589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596758" y="3429000"/>
            <a:ext cx="3290736" cy="2819400"/>
          </a:xfrm>
          <a:prstGeom prst="rect">
            <a:avLst/>
          </a:prstGeom>
        </p:spPr>
      </p:pic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91479" y="990615"/>
            <a:ext cx="4848896" cy="472437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2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200" b="1" dirty="0">
                <a:solidFill>
                  <a:srgbClr val="333399"/>
                </a:solidFill>
                <a:latin typeface="Tahoma" pitchFamily="34" charset="0"/>
              </a:rPr>
              <a:t> 10.10.2019                    Incident title Leg Injury</a:t>
            </a:r>
          </a:p>
          <a:p>
            <a:pPr marL="114300" indent="-114300" algn="just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What happened?</a:t>
            </a:r>
          </a:p>
          <a:p>
            <a:pPr marL="114300" indent="-114300" algn="just">
              <a:defRPr/>
            </a:pPr>
            <a:endParaRPr lang="en-US" sz="1100" b="1" dirty="0">
              <a:solidFill>
                <a:srgbClr val="FF0000"/>
              </a:solidFill>
              <a:latin typeface="Tahoma" pitchFamily="34" charset="0"/>
            </a:endParaRPr>
          </a:p>
          <a:p>
            <a:pPr algn="just">
              <a:buClr>
                <a:srgbClr val="4F81BD"/>
              </a:buClr>
              <a:buSzPct val="85000"/>
              <a:defRPr/>
            </a:pPr>
            <a:r>
              <a:rPr lang="en-US" sz="1200" dirty="0">
                <a:latin typeface="+mj-lt"/>
              </a:rPr>
              <a:t>A civil technician suffered fracture on his left leg.</a:t>
            </a:r>
          </a:p>
          <a:p>
            <a:pPr algn="just">
              <a:buClr>
                <a:srgbClr val="4F81BD"/>
              </a:buClr>
              <a:buSzPct val="85000"/>
              <a:defRPr/>
            </a:pPr>
            <a:endParaRPr lang="en-US" sz="1200" dirty="0">
              <a:latin typeface="+mj-lt"/>
            </a:endParaRPr>
          </a:p>
          <a:p>
            <a:pPr algn="just">
              <a:buClr>
                <a:srgbClr val="4F81BD"/>
              </a:buClr>
              <a:buSzPct val="85000"/>
              <a:defRPr/>
            </a:pPr>
            <a:r>
              <a:rPr lang="en-US" sz="1200" dirty="0">
                <a:latin typeface="+mj-lt"/>
              </a:rPr>
              <a:t>Technician along with a Co-worker, opened the side door to unload fence posts, the posts which were resting on the door dropped down suddenly and hit on his left leg resulting  in injury. Technician </a:t>
            </a:r>
            <a:r>
              <a:rPr lang="en-US" sz="1200" dirty="0">
                <a:latin typeface="+mj-lt"/>
                <a:cs typeface="Calibri" pitchFamily="34" charset="0"/>
              </a:rPr>
              <a:t>was immediately referred PAC clinic and later on taken to Nizwa Ministry of Health Hospital.</a:t>
            </a:r>
          </a:p>
          <a:p>
            <a:pPr algn="just">
              <a:buClr>
                <a:srgbClr val="4F81BD"/>
              </a:buClr>
              <a:buSzPct val="85000"/>
              <a:defRPr/>
            </a:pPr>
            <a:endParaRPr lang="en-US" sz="1200" dirty="0">
              <a:latin typeface="+mj-lt"/>
              <a:cs typeface="Calibri" pitchFamily="34" charset="0"/>
            </a:endParaRPr>
          </a:p>
          <a:p>
            <a:pPr algn="just">
              <a:buClr>
                <a:srgbClr val="4F81BD"/>
              </a:buClr>
              <a:buSzPct val="85000"/>
              <a:defRPr/>
            </a:pPr>
            <a:endParaRPr lang="en-US" sz="1200" dirty="0">
              <a:latin typeface="+mj-lt"/>
              <a:cs typeface="Calibri" pitchFamily="34" charset="0"/>
            </a:endParaRPr>
          </a:p>
          <a:p>
            <a:pPr marL="342900" indent="-342900" eaLnBrk="1" hangingPunct="1">
              <a:defRPr/>
            </a:pPr>
            <a:endParaRPr lang="en-US" sz="1000" dirty="0">
              <a:solidFill>
                <a:srgbClr val="000000"/>
              </a:solidFill>
              <a:latin typeface="Arial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Your learning from this incident..</a:t>
            </a:r>
          </a:p>
          <a:p>
            <a:pPr marL="114300" indent="-114300" algn="just">
              <a:defRPr/>
            </a:pPr>
            <a:endParaRPr lang="en-US" sz="1600" b="1" dirty="0">
              <a:solidFill>
                <a:srgbClr val="333399"/>
              </a:solidFill>
              <a:latin typeface="Tahoma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200" dirty="0">
                <a:latin typeface="+mj-lt"/>
              </a:rPr>
              <a:t>Ensure that the materials are properly loaded, stacked  and secured prior to transporting / unloading.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200" dirty="0">
                <a:latin typeface="+mj-lt"/>
              </a:rPr>
              <a:t>Keep away from line of fire; position in such a way as to safely handle the loads.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200" dirty="0">
                <a:latin typeface="+mj-lt"/>
              </a:rPr>
              <a:t>Supervisor to explore the use of mechanical aids to avoid / minimize manual handling.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200" dirty="0">
                <a:latin typeface="+mj-lt"/>
              </a:rPr>
              <a:t>Supervisor to discuss the hazards and risks specific to the activity and ensure crew is familiar with the precautions.</a:t>
            </a:r>
            <a:r>
              <a:rPr lang="en-US" sz="1200" dirty="0">
                <a:solidFill>
                  <a:srgbClr val="000000"/>
                </a:solidFill>
                <a:cs typeface="Calibri" pitchFamily="34" charset="0"/>
              </a:rPr>
              <a:t>  </a:t>
            </a:r>
            <a:endParaRPr lang="en-GB" sz="1200" dirty="0">
              <a:solidFill>
                <a:srgbClr val="333399"/>
              </a:solidFill>
            </a:endParaRP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2333625" y="6364069"/>
            <a:ext cx="5181600" cy="338554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1600" b="1" dirty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Keep </a:t>
            </a:r>
            <a:r>
              <a:rPr lang="en-US" sz="1600" b="1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away from </a:t>
            </a:r>
            <a:r>
              <a:rPr lang="en-US" sz="1600" b="1" dirty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‘line of fire’ </a:t>
            </a:r>
            <a:r>
              <a:rPr lang="en-US" sz="1600" b="1" dirty="0">
                <a:solidFill>
                  <a:srgbClr val="FFFF00"/>
                </a:solidFill>
                <a:latin typeface="Tahoma" pitchFamily="34" charset="0"/>
              </a:rPr>
              <a:t>!!!</a:t>
            </a: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sp>
        <p:nvSpPr>
          <p:cNvPr id="17" name="Freeform 132"/>
          <p:cNvSpPr>
            <a:spLocks/>
          </p:cNvSpPr>
          <p:nvPr/>
        </p:nvSpPr>
        <p:spPr bwMode="auto">
          <a:xfrm>
            <a:off x="8047038" y="5486385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600">
              <a:solidFill>
                <a:srgbClr val="000000"/>
              </a:solidFill>
              <a:latin typeface="Calibri"/>
            </a:endParaRPr>
          </a:p>
        </p:txBody>
      </p:sp>
      <p:grpSp>
        <p:nvGrpSpPr>
          <p:cNvPr id="18" name="Group 131"/>
          <p:cNvGrpSpPr>
            <a:grpSpLocks/>
          </p:cNvGrpSpPr>
          <p:nvPr/>
        </p:nvGrpSpPr>
        <p:grpSpPr bwMode="auto">
          <a:xfrm>
            <a:off x="8153400" y="2438400"/>
            <a:ext cx="427038" cy="562292"/>
            <a:chOff x="3504" y="544"/>
            <a:chExt cx="2287" cy="1855"/>
          </a:xfrm>
        </p:grpSpPr>
        <p:sp>
          <p:nvSpPr>
            <p:cNvPr id="19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67F12B-B953-41F5-A9BB-109C3DCF0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85B925-3865-4333-AFCB-ABF9FE11EB42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036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285750" y="1447800"/>
            <a:ext cx="8629650" cy="4216539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As 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managers 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following:</a:t>
            </a:r>
          </a:p>
          <a:p>
            <a:pPr marL="342900" indent="-342900" eaLnBrk="1" hangingPunct="1">
              <a:defRPr/>
            </a:pPr>
            <a:endParaRPr lang="en-US" sz="1600" dirty="0">
              <a:latin typeface="Tahoma" pitchFamily="34" charset="0"/>
            </a:endParaRPr>
          </a:p>
          <a:p>
            <a:pPr marL="342900" indent="-342900" eaLnBrk="1" hangingPunct="1">
              <a:buAutoNum type="arabicPeriod"/>
              <a:defRPr/>
            </a:pPr>
            <a:r>
              <a:rPr lang="en-US" sz="1600" dirty="0">
                <a:solidFill>
                  <a:srgbClr val="0000FF"/>
                </a:solidFill>
                <a:latin typeface="+mj-lt"/>
                <a:cs typeface="Calibri" pitchFamily="34" charset="0"/>
              </a:rPr>
              <a:t>Does Management ensure that sub contractor supervisors are competent and experienced? </a:t>
            </a:r>
          </a:p>
          <a:p>
            <a:pPr marL="342900" indent="-342900" eaLnBrk="1" hangingPunct="1">
              <a:buAutoNum type="arabicPeriod"/>
              <a:defRPr/>
            </a:pPr>
            <a:r>
              <a:rPr lang="en-US" sz="1600" dirty="0">
                <a:solidFill>
                  <a:srgbClr val="0000FF"/>
                </a:solidFill>
                <a:latin typeface="+mj-lt"/>
                <a:cs typeface="Calibri" pitchFamily="34" charset="0"/>
              </a:rPr>
              <a:t>Does contractor Focal point ensure Subcontractors comply to PDO Standards?</a:t>
            </a:r>
          </a:p>
          <a:p>
            <a:pPr marL="342900" indent="-342900" eaLnBrk="1" hangingPunct="1">
              <a:buAutoNum type="arabicPeriod"/>
              <a:defRPr/>
            </a:pPr>
            <a:r>
              <a:rPr lang="en-US" sz="1600" dirty="0">
                <a:solidFill>
                  <a:srgbClr val="0000FF"/>
                </a:solidFill>
                <a:latin typeface="+mj-lt"/>
                <a:cs typeface="Calibri" pitchFamily="34" charset="0"/>
              </a:rPr>
              <a:t>Does management site walk cover questionnaire on Lifting activities ?</a:t>
            </a:r>
          </a:p>
          <a:p>
            <a:pPr marL="342900" lvl="0" indent="-342900" eaLnBrk="1" hangingPunct="1">
              <a:buFontTx/>
              <a:buAutoNum type="arabicPeriod"/>
              <a:defRPr/>
            </a:pPr>
            <a:r>
              <a:rPr lang="en-US" sz="1600" dirty="0">
                <a:solidFill>
                  <a:srgbClr val="0000FF"/>
                </a:solidFill>
                <a:latin typeface="+mj-lt"/>
                <a:cs typeface="Calibri" pitchFamily="34" charset="0"/>
              </a:rPr>
              <a:t>Does the site management witness and encourage use of 10 point lifting checklist at site?</a:t>
            </a:r>
          </a:p>
          <a:p>
            <a:pPr marL="342900" lvl="0" indent="-342900" eaLnBrk="1" hangingPunct="1">
              <a:buFontTx/>
              <a:buAutoNum type="arabicPeriod"/>
              <a:defRPr/>
            </a:pPr>
            <a:r>
              <a:rPr lang="en-US" sz="1600" dirty="0">
                <a:solidFill>
                  <a:srgbClr val="0000FF"/>
                </a:solidFill>
                <a:latin typeface="+mj-lt"/>
                <a:cs typeface="Calibri" pitchFamily="34" charset="0"/>
              </a:rPr>
              <a:t>Do management discuss BBS data and how sites are reporting Near Miss events?</a:t>
            </a:r>
          </a:p>
          <a:p>
            <a:pPr marL="342900" indent="-342900" eaLnBrk="1" hangingPunct="1">
              <a:buAutoNum type="arabicPeriod"/>
              <a:defRPr/>
            </a:pPr>
            <a:r>
              <a:rPr lang="en-US" sz="1600" dirty="0">
                <a:solidFill>
                  <a:srgbClr val="0000FF"/>
                </a:solidFill>
                <a:latin typeface="+mj-lt"/>
                <a:cs typeface="Calibri" pitchFamily="34" charset="0"/>
              </a:rPr>
              <a:t>Does Supervisor’s training include roles and responsibilities of Subcontractor Focal point?</a:t>
            </a:r>
            <a:endParaRPr lang="en-US" sz="1600" dirty="0">
              <a:solidFill>
                <a:srgbClr val="0000FF"/>
              </a:solidFill>
              <a:latin typeface="+mj-lt"/>
              <a:cs typeface="Calibri" pitchFamily="34" charset="0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r>
              <a:rPr lang="en-US" sz="1000" i="1" dirty="0">
                <a:solidFill>
                  <a:srgbClr val="0033CC"/>
                </a:solidFill>
                <a:latin typeface="+mj-lt"/>
                <a:sym typeface="Wingdings" pitchFamily="2" charset="2"/>
              </a:rPr>
              <a:t>* If the answer is NO to any of the above questions please ensure you take action to correct this finding. </a:t>
            </a:r>
          </a:p>
          <a:p>
            <a:pPr eaLnBrk="1" hangingPunct="1">
              <a:defRPr/>
            </a:pP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</p:txBody>
      </p:sp>
      <p:grpSp>
        <p:nvGrpSpPr>
          <p:cNvPr id="27651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285750" y="990600"/>
            <a:ext cx="498405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14300" indent="-114300" algn="just">
              <a:defRPr/>
            </a:pPr>
            <a:r>
              <a:rPr lang="en-GB" sz="14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 10.10.2019                    Incident title Leg Injury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E3DE5FC-BF2B-4C5A-9560-80DEF851B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85B925-3865-4333-AFCB-ABF9FE11EB4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Language xmlns="4880e4f8-4b7d-4bdd-91e3-e10d47036eca">English 1</Language>
    <DocId xmlns="4880e4f8-4b7d-4bdd-91e3-e10d47036eca">92349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228A3CE9-95A8-4A9F-9453-215726823FAB}"/>
</file>

<file path=customXml/itemProps2.xml><?xml version="1.0" encoding="utf-8"?>
<ds:datastoreItem xmlns:ds="http://schemas.openxmlformats.org/officeDocument/2006/customXml" ds:itemID="{ACF46C6F-070D-40A4-B21F-D63FE5060AAE}"/>
</file>

<file path=customXml/itemProps3.xml><?xml version="1.0" encoding="utf-8"?>
<ds:datastoreItem xmlns:ds="http://schemas.openxmlformats.org/officeDocument/2006/customXml" ds:itemID="{417CDCFD-C2C6-4ECC-85D9-E8AEE3BFF834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10158</TotalTime>
  <Words>506</Words>
  <Application>Microsoft Office PowerPoint</Application>
  <PresentationFormat>On-screen Show (4:3)</PresentationFormat>
  <Paragraphs>58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Tahoma</vt:lpstr>
      <vt:lpstr>Times New Roman</vt:lpstr>
      <vt:lpstr>Wingdings</vt:lpstr>
      <vt:lpstr>Default Design</vt:lpstr>
      <vt:lpstr>PowerPoint Presentation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Investigation Template</dc:title>
  <dc:creator>MU93647</dc:creator>
  <cp:lastModifiedBy>Masroori, Ahmed UWZ11H</cp:lastModifiedBy>
  <cp:revision>872</cp:revision>
  <cp:lastPrinted>2019-10-15T07:25:05Z</cp:lastPrinted>
  <dcterms:created xsi:type="dcterms:W3CDTF">2001-05-03T06:07:08Z</dcterms:created>
  <dcterms:modified xsi:type="dcterms:W3CDTF">2020-03-02T10:14:59Z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