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343" autoAdjust="0"/>
  </p:normalViewPr>
  <p:slideViewPr>
    <p:cSldViewPr>
      <p:cViewPr varScale="1">
        <p:scale>
          <a:sx n="73" d="100"/>
          <a:sy n="73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84" y="5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0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345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774345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84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0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6" y="4387173"/>
            <a:ext cx="5141850" cy="415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345"/>
            <a:ext cx="3038063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774345"/>
            <a:ext cx="3038062" cy="46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8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87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160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81B74-92C0-4899-8AEC-B63DF05B82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7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219075" y="142345"/>
            <a:ext cx="86963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Abraj Energy Services </a:t>
            </a:r>
            <a:r>
              <a:rPr lang="en-US" sz="1800" b="1" dirty="0" smtClean="0">
                <a:solidFill>
                  <a:srgbClr val="000000"/>
                </a:solidFill>
              </a:rPr>
              <a:t>SAOC</a:t>
            </a:r>
            <a:r>
              <a:rPr lang="en-US" sz="1800" b="1" baseline="0" dirty="0" smtClean="0">
                <a:solidFill>
                  <a:srgbClr val="000000"/>
                </a:solidFill>
              </a:rPr>
              <a:t> -</a:t>
            </a:r>
            <a:r>
              <a:rPr lang="en-US" sz="1800" b="1" dirty="0" smtClean="0">
                <a:solidFill>
                  <a:srgbClr val="000000"/>
                </a:solidFill>
              </a:rPr>
              <a:t> RIG 45 </a:t>
            </a:r>
            <a:r>
              <a:rPr lang="en-US" sz="1800" b="1" baseline="0" dirty="0" smtClean="0">
                <a:solidFill>
                  <a:srgbClr val="000000"/>
                </a:solidFill>
              </a:rPr>
              <a:t> LTI # 16, 14</a:t>
            </a:r>
            <a:r>
              <a:rPr lang="en-US" sz="1800" b="1" baseline="30000" dirty="0" smtClean="0">
                <a:solidFill>
                  <a:srgbClr val="000000"/>
                </a:solidFill>
              </a:rPr>
              <a:t>th</a:t>
            </a:r>
            <a:r>
              <a:rPr lang="en-US" sz="1800" b="1" baseline="0" dirty="0" smtClean="0">
                <a:solidFill>
                  <a:srgbClr val="000000"/>
                </a:solidFill>
              </a:rPr>
              <a:t> October 2019</a:t>
            </a:r>
            <a:endParaRPr lang="en-US" sz="1800" b="1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5" r:id="rId3"/>
    <p:sldLayoutId id="2147483973" r:id="rId4"/>
    <p:sldLayoutId id="2147483974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7189" y="762000"/>
            <a:ext cx="5683001" cy="50998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Date:14.10.2019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                    Incident title 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</a:p>
          <a:p>
            <a:pPr marL="114300" indent="-114300" algn="just">
              <a:defRPr/>
            </a:pPr>
            <a:endParaRPr lang="en-US" sz="13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r>
              <a:rPr lang="en-US" sz="1400" dirty="0">
                <a:latin typeface="Calibri" panose="020F0502020204030204" pitchFamily="34" charset="0"/>
                <a:cs typeface="Arial" charset="0"/>
              </a:rPr>
              <a:t>On 14th  Oct, 2019 at 19:52 </a:t>
            </a:r>
            <a:r>
              <a:rPr lang="en-US" sz="1400" dirty="0" err="1">
                <a:latin typeface="Calibri" panose="020F0502020204030204" pitchFamily="34" charset="0"/>
                <a:cs typeface="Arial" charset="0"/>
              </a:rPr>
              <a:t>hrs</a:t>
            </a:r>
            <a:r>
              <a:rPr lang="en-US" sz="1400" dirty="0">
                <a:latin typeface="Calibri" panose="020F0502020204030204" pitchFamily="34" charset="0"/>
                <a:cs typeface="Arial" charset="0"/>
              </a:rPr>
              <a:t>, while floor man was rotating the IBOP (Internal Blow out Preventer) actuator by holding the cover from side opening to install the anti-rotating kit, driller operated the IBOP which caused floor-man left hand’s fingers to be caught in between the cover &amp; actuator resulting crush injuries on his fingers.</a:t>
            </a:r>
          </a:p>
          <a:p>
            <a:r>
              <a:rPr lang="en-US" sz="1400" dirty="0">
                <a:latin typeface="Calibri" panose="020F0502020204030204" pitchFamily="34" charset="0"/>
                <a:cs typeface="Arial" charset="0"/>
              </a:rPr>
              <a:t>Medic administered first aid and patient transferred to Muscat Private Hospital for further management</a:t>
            </a:r>
            <a:r>
              <a:rPr lang="en-US" sz="1400" dirty="0" smtClean="0">
                <a:latin typeface="Calibri" panose="020F0502020204030204" pitchFamily="34" charset="0"/>
                <a:cs typeface="Arial" charset="0"/>
              </a:rPr>
              <a:t>. </a:t>
            </a:r>
            <a:endParaRPr lang="en-US" sz="1400" dirty="0">
              <a:latin typeface="Calibri" panose="020F0502020204030204" pitchFamily="34" charset="0"/>
              <a:cs typeface="Arial" charset="0"/>
            </a:endParaRPr>
          </a:p>
          <a:p>
            <a:r>
              <a:rPr lang="en-US" sz="1400" dirty="0" smtClean="0"/>
              <a:t>.</a:t>
            </a:r>
            <a:endParaRPr lang="en-US" sz="1400" dirty="0"/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this incident..</a:t>
            </a:r>
          </a:p>
          <a:p>
            <a:pPr marL="114300" indent="-114300" algn="just">
              <a:defRPr/>
            </a:pPr>
            <a:endParaRPr lang="en-US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cs typeface="Arial" charset="0"/>
              </a:rPr>
              <a:t>Always </a:t>
            </a:r>
            <a:r>
              <a:rPr lang="en-US" sz="1400" dirty="0">
                <a:latin typeface="Calibri" panose="020F0502020204030204" pitchFamily="34" charset="0"/>
                <a:cs typeface="Arial" charset="0"/>
              </a:rPr>
              <a:t>plan the job adequately and ensure good communication among the workers</a:t>
            </a:r>
            <a:r>
              <a:rPr lang="en-US" sz="1400" dirty="0" smtClean="0">
                <a:latin typeface="Calibri" panose="020F0502020204030204" pitchFamily="34" charset="0"/>
                <a:cs typeface="Arial" charset="0"/>
              </a:rPr>
              <a:t>. </a:t>
            </a: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cs typeface="Arial" charset="0"/>
              </a:rPr>
              <a:t>Always </a:t>
            </a:r>
            <a:r>
              <a:rPr lang="en-US" sz="1400" dirty="0">
                <a:latin typeface="Calibri" panose="020F0502020204030204" pitchFamily="34" charset="0"/>
                <a:cs typeface="Arial" charset="0"/>
              </a:rPr>
              <a:t>stay away from line of fire and highlight the pinch point hazards prior to perform any task.</a:t>
            </a: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Arial" charset="0"/>
              </a:rPr>
              <a:t>Always make sure no one is in red zone before operating the equipment.</a:t>
            </a: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Arial" charset="0"/>
              </a:rPr>
              <a:t>Always ensure proper isolation (lock out/Tag out) is in place for energized system.</a:t>
            </a: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Arial" charset="0"/>
              </a:rPr>
              <a:t>Always ensure complete task discussed and understood by the workers</a:t>
            </a:r>
          </a:p>
          <a:p>
            <a:pPr marL="171450" indent="-1714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1200" i="1" dirty="0"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81759" y="5912738"/>
            <a:ext cx="5715000" cy="46166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defRPr/>
            </a:pP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ensure task completed before de-isolation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5240" y="52421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867400" y="3223736"/>
            <a:ext cx="3246474" cy="315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dirty="0" smtClean="0">
                <a:latin typeface="+mn-lt"/>
                <a:cs typeface="Arial" charset="0"/>
              </a:rPr>
              <a:t>Wrong hand placement</a:t>
            </a:r>
            <a:endParaRPr lang="en-US" sz="1100" dirty="0">
              <a:latin typeface="+mn-lt"/>
              <a:cs typeface="Arial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287" y="1001635"/>
            <a:ext cx="2991920" cy="2301998"/>
          </a:xfrm>
          <a:prstGeom prst="rect">
            <a:avLst/>
          </a:prstGeom>
        </p:spPr>
      </p:pic>
      <p:grpSp>
        <p:nvGrpSpPr>
          <p:cNvPr id="26" name="Group 131"/>
          <p:cNvGrpSpPr>
            <a:grpSpLocks/>
          </p:cNvGrpSpPr>
          <p:nvPr/>
        </p:nvGrpSpPr>
        <p:grpSpPr bwMode="auto">
          <a:xfrm>
            <a:off x="8647080" y="2586091"/>
            <a:ext cx="337127" cy="544513"/>
            <a:chOff x="3504" y="544"/>
            <a:chExt cx="2287" cy="1855"/>
          </a:xfrm>
        </p:grpSpPr>
        <p:sp>
          <p:nvSpPr>
            <p:cNvPr id="2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Explosion 2 18"/>
          <p:cNvSpPr/>
          <p:nvPr/>
        </p:nvSpPr>
        <p:spPr>
          <a:xfrm>
            <a:off x="6958947" y="1367191"/>
            <a:ext cx="1059833" cy="1634186"/>
          </a:xfrm>
          <a:prstGeom prst="irregularSeal2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78381" y="6324513"/>
            <a:ext cx="1310454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dirty="0" smtClean="0">
                <a:latin typeface="+mn-lt"/>
                <a:cs typeface="Arial" charset="0"/>
              </a:rPr>
              <a:t>VFD lock out</a:t>
            </a:r>
            <a:endParaRPr lang="en-US" sz="1100" dirty="0">
              <a:latin typeface="+mn-lt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264" y="3617938"/>
            <a:ext cx="1690688" cy="2619405"/>
          </a:xfrm>
          <a:prstGeom prst="rect">
            <a:avLst/>
          </a:prstGeom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6983512" y="5606028"/>
            <a:ext cx="615980" cy="613419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" name="Group 77"/>
          <p:cNvGrpSpPr>
            <a:grpSpLocks/>
          </p:cNvGrpSpPr>
          <p:nvPr/>
        </p:nvGrpSpPr>
        <p:grpSpPr bwMode="auto">
          <a:xfrm>
            <a:off x="7770458" y="3987635"/>
            <a:ext cx="1196208" cy="1879765"/>
            <a:chOff x="-1023" y="1855"/>
            <a:chExt cx="614" cy="590"/>
          </a:xfrm>
        </p:grpSpPr>
        <p:sp>
          <p:nvSpPr>
            <p:cNvPr id="23" name="Oval 75"/>
            <p:cNvSpPr>
              <a:spLocks noChangeAspect="1" noChangeArrowheads="1"/>
            </p:cNvSpPr>
            <p:nvPr/>
          </p:nvSpPr>
          <p:spPr bwMode="auto">
            <a:xfrm>
              <a:off x="-999" y="1867"/>
              <a:ext cx="567" cy="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1577" tIns="45789" rIns="91577" bIns="45789" anchor="ctr"/>
            <a:lstStyle/>
            <a:p>
              <a:endParaRPr lang="en-US"/>
            </a:p>
          </p:txBody>
        </p:sp>
        <p:pic>
          <p:nvPicPr>
            <p:cNvPr id="25" name="Picture 76" descr="isolation (PDO)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23" y="1855"/>
              <a:ext cx="614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Rectangle 26"/>
          <p:cNvSpPr/>
          <p:nvPr/>
        </p:nvSpPr>
        <p:spPr>
          <a:xfrm>
            <a:off x="7833546" y="6324600"/>
            <a:ext cx="1310454" cy="315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dirty="0" smtClean="0">
                <a:latin typeface="+mn-lt"/>
                <a:cs typeface="Arial" charset="0"/>
              </a:rPr>
              <a:t>Follow LSR</a:t>
            </a:r>
            <a:endParaRPr lang="en-US" sz="1100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047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assure the understanding and implementation of IBOP procedure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 hydraulic guards do not allow pinch points / finger access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lock out/Tag out cover full requirements of working on TDS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crew are familiar with lockout / tag-out requirements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200" i="1" dirty="0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200" i="1" dirty="0" smtClean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-489" y="-228600"/>
            <a:ext cx="9144376" cy="990600"/>
            <a:chOff x="0" y="-144"/>
            <a:chExt cx="6240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0" y="0"/>
              <a:ext cx="6240" cy="407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63860" y="841654"/>
            <a:ext cx="8271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Date:14.10.2019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                                                                Incident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title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: LTI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92350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6153BC3-D899-4E2A-A0F1-BAC691F2E699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16679</TotalTime>
  <Words>496</Words>
  <Application>Microsoft Office PowerPoint</Application>
  <PresentationFormat>On-screen Show (4:3)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1056</cp:revision>
  <cp:lastPrinted>2019-11-20T08:39:13Z</cp:lastPrinted>
  <dcterms:created xsi:type="dcterms:W3CDTF">2001-05-03T06:07:08Z</dcterms:created>
  <dcterms:modified xsi:type="dcterms:W3CDTF">2020-03-19T07:27:07Z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