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3009" autoAdjust="0"/>
  </p:normalViewPr>
  <p:slideViewPr>
    <p:cSldViewPr>
      <p:cViewPr varScale="1">
        <p:scale>
          <a:sx n="68" d="100"/>
          <a:sy n="68" d="100"/>
        </p:scale>
        <p:origin x="1470" y="78"/>
      </p:cViewPr>
      <p:guideLst>
        <p:guide orient="horz" pos="2160"/>
        <p:guide pos="2880"/>
      </p:guideLst>
    </p:cSldViewPr>
  </p:slideViewPr>
  <p:outlineViewPr>
    <p:cViewPr>
      <p:scale>
        <a:sx n="33" d="100"/>
        <a:sy n="33" d="100"/>
      </p:scale>
      <p:origin x="0" y="-29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76" y="84"/>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1F1A6EF-C556-4600-86FE-00B8D61ABCC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0DA693C-D68F-4364-A0C2-6B90025A5D4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ChangeArrowheads="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Ensure all dates and titles are input </a:t>
            </a:r>
          </a:p>
          <a:p>
            <a:endParaRPr lang="en-US" altLang="en-US"/>
          </a:p>
          <a:p>
            <a:r>
              <a:rPr lang="en-US" altLang="en-US"/>
              <a:t>A short description should be provided without mentioning names of contractors or individuals.  You should include, what happened, to who (by job title) and what injuries this resulted in.  Nothing more!</a:t>
            </a:r>
          </a:p>
          <a:p>
            <a:endParaRPr lang="en-US" altLang="en-US"/>
          </a:p>
          <a:p>
            <a:r>
              <a:rPr lang="en-US" altLang="en-US"/>
              <a:t>Four to five bullet points highlighting the main findings from the investigation.  Remember the target audience is the front line staff so this should be written in simple terms in a way that everyone can understand.</a:t>
            </a:r>
          </a:p>
          <a:p>
            <a:endParaRPr lang="en-US" altLang="en-US"/>
          </a:p>
          <a:p>
            <a:r>
              <a:rPr lang="en-US" altLang="en-US"/>
              <a:t>The strap line should be the main point you want to get across</a:t>
            </a:r>
          </a:p>
          <a:p>
            <a:endParaRPr lang="en-US" altLang="en-US"/>
          </a:p>
          <a:p>
            <a:r>
              <a:rPr lang="en-US" altLang="en-US"/>
              <a:t>The images should be self explanatory, what went wrong (if you create a reconstruction please ensure you do not put people at risk) and below how it should be done.   </a:t>
            </a: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EB148C8-C9ED-4D57-B04E-FFD8F246733B}" type="slidenum">
              <a:rPr lang="en-US" altLang="en-US" sz="1200" smtClean="0"/>
              <a:pPr/>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ChangeArrowheads="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Ensure all dates and titles are input </a:t>
            </a:r>
          </a:p>
          <a:p>
            <a:endParaRPr lang="en-US" altLang="en-US">
              <a:solidFill>
                <a:srgbClr val="0033CC"/>
              </a:solidFill>
              <a:latin typeface="Arial" panose="020B0604020202020204" pitchFamily="34" charset="0"/>
              <a:cs typeface="Arial" panose="020B0604020202020204" pitchFamily="34" charset="0"/>
              <a:sym typeface="Wingdings" panose="05000000000000000000" pitchFamily="2" charset="2"/>
            </a:endParaRPr>
          </a:p>
          <a:p>
            <a:r>
              <a:rPr lang="en-US" altLang="en-US">
                <a:solidFill>
                  <a:srgbClr val="0033CC"/>
                </a:solidFill>
                <a:latin typeface="Arial" panose="020B0604020202020204" pitchFamily="34" charset="0"/>
                <a:cs typeface="Arial" panose="020B0604020202020204" pitchFamily="34" charset="0"/>
                <a:sym typeface="Wingdings" panose="05000000000000000000" pitchFamily="2" charset="2"/>
              </a:rPr>
              <a:t>Make a list of closed questions (only ‘yes’ or ‘no’ as an answer) to ask others if they have the same issues based on the management or HSE-MS failings or shortfalls identified in the investigation. </a:t>
            </a:r>
          </a:p>
          <a:p>
            <a:endParaRPr lang="en-US" altLang="en-US">
              <a:solidFill>
                <a:srgbClr val="0033CC"/>
              </a:solidFill>
              <a:latin typeface="Arial" panose="020B0604020202020204" pitchFamily="34" charset="0"/>
              <a:cs typeface="Arial" panose="020B0604020202020204" pitchFamily="34" charset="0"/>
              <a:sym typeface="Wingdings" panose="05000000000000000000" pitchFamily="2" charset="2"/>
            </a:endParaRPr>
          </a:p>
          <a:p>
            <a:r>
              <a:rPr lang="en-US" altLang="en-US">
                <a:solidFill>
                  <a:srgbClr val="0033CC"/>
                </a:solidFill>
                <a:latin typeface="Arial" panose="020B0604020202020204" pitchFamily="34" charset="0"/>
                <a:cs typeface="Arial" panose="020B0604020202020204" pitchFamily="34" charset="0"/>
                <a:sym typeface="Wingdings" panose="05000000000000000000" pitchFamily="2" charset="2"/>
              </a:rPr>
              <a:t>Imagine you have to audit other companies to see if they could have the same issues.</a:t>
            </a:r>
          </a:p>
          <a:p>
            <a:endParaRPr lang="en-US" altLang="en-US">
              <a:solidFill>
                <a:srgbClr val="0033CC"/>
              </a:solidFill>
              <a:latin typeface="Arial" panose="020B0604020202020204" pitchFamily="34" charset="0"/>
              <a:cs typeface="Arial" panose="020B0604020202020204" pitchFamily="34" charset="0"/>
              <a:sym typeface="Wingdings" panose="05000000000000000000" pitchFamily="2" charset="2"/>
            </a:endParaRPr>
          </a:p>
          <a:p>
            <a:r>
              <a:rPr lang="en-US" altLang="en-US">
                <a:solidFill>
                  <a:srgbClr val="0033CC"/>
                </a:solidFill>
                <a:latin typeface="Arial" panose="020B0604020202020204" pitchFamily="34" charset="0"/>
                <a:cs typeface="Arial" panose="020B0604020202020204" pitchFamily="34" charset="0"/>
                <a:sym typeface="Wingdings" panose="05000000000000000000" pitchFamily="2" charset="2"/>
              </a:rPr>
              <a:t>These questions should start with: Do you ensure…………………?</a:t>
            </a:r>
            <a:endParaRPr lang="en-US" altLang="en-US">
              <a:latin typeface="Arial" panose="020B0604020202020204" pitchFamily="34" charset="0"/>
              <a:cs typeface="Arial" panose="020B0604020202020204"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37EBE8-6D70-4F40-AC5F-FAE6BAFC8561}" type="slidenum">
              <a:rPr lang="en-US" altLang="en-US" sz="1200" smtClean="0"/>
              <a:pPr/>
              <a:t>2</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858000"/>
          </a:xfrm>
          <a:prstGeom prst="rect">
            <a:avLst/>
          </a:prstGeom>
          <a:no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9"/>
          <p:cNvSpPr>
            <a:spLocks noGrp="1" noChangeArrowheads="1"/>
          </p:cNvSpPr>
          <p:nvPr>
            <p:ph type="dt" sz="half" idx="10"/>
          </p:nvPr>
        </p:nvSpPr>
        <p:spPr/>
        <p:txBody>
          <a:bodyPr/>
          <a:lstStyle>
            <a:lvl1pPr>
              <a:defRPr/>
            </a:lvl1pPr>
          </a:lstStyle>
          <a:p>
            <a:pPr>
              <a:defRPr/>
            </a:pPr>
            <a:endParaRPr lang="en-US"/>
          </a:p>
        </p:txBody>
      </p:sp>
      <p:sp>
        <p:nvSpPr>
          <p:cNvPr id="6" name="Footer Placeholder 10"/>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Slide Number Placeholder 11"/>
          <p:cNvSpPr>
            <a:spLocks noGrp="1" noChangeArrowheads="1"/>
          </p:cNvSpPr>
          <p:nvPr>
            <p:ph type="sldNum" sz="quarter" idx="12"/>
          </p:nvPr>
        </p:nvSpPr>
        <p:spPr/>
        <p:txBody>
          <a:bodyPr/>
          <a:lstStyle>
            <a:lvl1pPr algn="ctr">
              <a:defRPr/>
            </a:lvl1pPr>
          </a:lstStyle>
          <a:p>
            <a:pPr>
              <a:defRPr/>
            </a:pPr>
            <a:fld id="{AADFD79F-5CED-49F2-915A-B24D028D8FBD}" type="slidenum">
              <a:rPr lang="en-US"/>
              <a:pPr>
                <a:defRPr/>
              </a:pPr>
              <a:t>‹#›</a:t>
            </a:fld>
            <a:endParaRPr lang="en-US"/>
          </a:p>
        </p:txBody>
      </p:sp>
    </p:spTree>
    <p:extLst>
      <p:ext uri="{BB962C8B-B14F-4D97-AF65-F5344CB8AC3E}">
        <p14:creationId xmlns:p14="http://schemas.microsoft.com/office/powerpoint/2010/main" val="81979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3E386139-CD19-4E54-A24A-2B9F5DA827C5}" type="slidenum">
              <a:rPr lang="en-US"/>
              <a:pPr>
                <a:defRPr/>
              </a:pPr>
              <a:t>‹#›</a:t>
            </a:fld>
            <a:endParaRPr lang="en-US"/>
          </a:p>
        </p:txBody>
      </p:sp>
    </p:spTree>
    <p:extLst>
      <p:ext uri="{BB962C8B-B14F-4D97-AF65-F5344CB8AC3E}">
        <p14:creationId xmlns:p14="http://schemas.microsoft.com/office/powerpoint/2010/main" val="210776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E24671DB-C0C4-4B49-995C-85BB87C3FE09}" type="slidenum">
              <a:rPr lang="en-US"/>
              <a:pPr>
                <a:defRPr/>
              </a:pPr>
              <a:t>‹#›</a:t>
            </a:fld>
            <a:endParaRPr lang="en-US"/>
          </a:p>
        </p:txBody>
      </p:sp>
    </p:spTree>
    <p:extLst>
      <p:ext uri="{BB962C8B-B14F-4D97-AF65-F5344CB8AC3E}">
        <p14:creationId xmlns:p14="http://schemas.microsoft.com/office/powerpoint/2010/main" val="389973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948772EC-743D-49B8-B19C-9E8D3AB568A7}" type="slidenum">
              <a:rPr lang="en-US"/>
              <a:pPr>
                <a:defRPr/>
              </a:pPr>
              <a:t>‹#›</a:t>
            </a:fld>
            <a:endParaRPr lang="en-US"/>
          </a:p>
        </p:txBody>
      </p:sp>
    </p:spTree>
    <p:extLst>
      <p:ext uri="{BB962C8B-B14F-4D97-AF65-F5344CB8AC3E}">
        <p14:creationId xmlns:p14="http://schemas.microsoft.com/office/powerpoint/2010/main" val="13749590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83256FE-8494-4DA7-B56E-E6E67BE7A58E}" type="slidenum">
              <a:rPr lang="en-US"/>
              <a:pPr>
                <a:defRPr/>
              </a:pPr>
              <a:t>‹#›</a:t>
            </a:fld>
            <a:endParaRPr lang="en-US"/>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en-US" sz="2000" b="1" i="1">
                <a:solidFill>
                  <a:srgbClr val="CCCCFF"/>
                </a:solidFill>
                <a:latin typeface="Arial" panose="020B0604020202020204" pitchFamily="34" charset="0"/>
                <a:cs typeface="Arial" panose="020B0604020202020204" pitchFamily="34" charset="0"/>
              </a:rPr>
              <a:t>Main contractor name – LTI# - Date of incident</a:t>
            </a:r>
            <a:endParaRPr lang="en-US" altLang="en-US"/>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a:p>
        </p:txBody>
      </p:sp>
      <p:pic>
        <p:nvPicPr>
          <p:cNvPr id="1032" name="Content Placeholder 3" descr="PPT option1.jpg"/>
          <p:cNvPicPr>
            <a:picLocks noChangeAspect="1"/>
          </p:cNvPicPr>
          <p:nvPr userDrawn="1"/>
        </p:nvPicPr>
        <p:blipFill>
          <a:blip r:embed="rId6">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4800" y="838200"/>
            <a:ext cx="5199063" cy="4191000"/>
          </a:xfrm>
          <a:prstGeom prst="rect">
            <a:avLst/>
          </a:prstGeom>
          <a:noFill/>
          <a:ln w="19050">
            <a:noFill/>
            <a:miter lim="800000"/>
            <a:headEnd/>
            <a:tailEnd/>
          </a:ln>
        </p:spPr>
        <p:txBody>
          <a:bodyPr>
            <a:spAutoFit/>
          </a:bodyPr>
          <a:lstStyle/>
          <a:p>
            <a:pPr marL="114300" indent="-114300" algn="just">
              <a:defRPr/>
            </a:pPr>
            <a:r>
              <a:rPr lang="en-GB" sz="1200" b="1" dirty="0">
                <a:solidFill>
                  <a:srgbClr val="333399"/>
                </a:solidFill>
                <a:latin typeface="Tahoma" pitchFamily="34" charset="0"/>
              </a:rPr>
              <a:t>Date: 03.11.2019</a:t>
            </a:r>
            <a:r>
              <a:rPr lang="en-US" sz="1200" b="1" dirty="0">
                <a:solidFill>
                  <a:srgbClr val="333399"/>
                </a:solidFill>
                <a:latin typeface="Tahoma" pitchFamily="34" charset="0"/>
              </a:rPr>
              <a:t>  Incident title: LTI (Fracture Fibula – RT Ankle)</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endParaRPr lang="en-GB" sz="1400" dirty="0">
              <a:latin typeface="+mj-lt"/>
            </a:endParaRPr>
          </a:p>
          <a:p>
            <a:pPr eaLnBrk="1" hangingPunct="1">
              <a:lnSpc>
                <a:spcPct val="120000"/>
              </a:lnSpc>
              <a:defRPr/>
            </a:pPr>
            <a:r>
              <a:rPr lang="en-GB" sz="1200" dirty="0">
                <a:latin typeface="+mj-lt"/>
              </a:rPr>
              <a:t>On 03.11.2019 @ 09:49, The trailer loaded with 3 1/2 tubing material was directed to pass over the metal extension sewage line behind hoist offices. Forklift Operator was engaged to signal the trailer driver, the Crane Operator (CO- Person Injured) who was observing the crossing, decided to stable the metal sewage line extension using stone, after placing while backing off the pipe spun up and hit the CO in the right ankle causing fracture in </a:t>
            </a:r>
            <a:r>
              <a:rPr lang="en-US" sz="1200" dirty="0">
                <a:latin typeface="+mj-lt"/>
              </a:rPr>
              <a:t>fibula bone near ankle</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5888" indent="-115888" algn="just" eaLnBrk="1" hangingPunct="1">
              <a:lnSpc>
                <a:spcPct val="120000"/>
              </a:lnSpc>
              <a:buFont typeface="Arial" pitchFamily="34" charset="0"/>
              <a:buChar char="•"/>
              <a:defRPr/>
            </a:pPr>
            <a:r>
              <a:rPr lang="en-US" sz="1200" dirty="0">
                <a:latin typeface="+mj-lt"/>
                <a:cs typeface="Arial" charset="0"/>
              </a:rPr>
              <a:t>Always check your position for doing the Job safely</a:t>
            </a:r>
          </a:p>
          <a:p>
            <a:pPr marL="115888" indent="-115888" algn="just" eaLnBrk="1" hangingPunct="1">
              <a:lnSpc>
                <a:spcPct val="120000"/>
              </a:lnSpc>
              <a:buFont typeface="Arial" pitchFamily="34" charset="0"/>
              <a:buChar char="•"/>
              <a:defRPr/>
            </a:pPr>
            <a:r>
              <a:rPr lang="en-US" sz="1200" dirty="0">
                <a:latin typeface="+mj-lt"/>
                <a:cs typeface="Arial" charset="0"/>
              </a:rPr>
              <a:t>Always coordinate with the crew to provide any support if required</a:t>
            </a:r>
          </a:p>
          <a:p>
            <a:pPr marL="115888" indent="-115888" algn="just" eaLnBrk="1" hangingPunct="1">
              <a:lnSpc>
                <a:spcPct val="120000"/>
              </a:lnSpc>
              <a:buFont typeface="Arial" pitchFamily="34" charset="0"/>
              <a:buChar char="•"/>
              <a:defRPr/>
            </a:pPr>
            <a:r>
              <a:rPr lang="en-US" sz="1200" dirty="0">
                <a:latin typeface="+mj-lt"/>
                <a:cs typeface="Arial" charset="0"/>
              </a:rPr>
              <a:t>Ensure correct access/ protection when crossing over pipes &amp; Cables</a:t>
            </a:r>
          </a:p>
          <a:p>
            <a:pPr marL="115888" indent="-115888" algn="just" eaLnBrk="1" hangingPunct="1">
              <a:lnSpc>
                <a:spcPct val="120000"/>
              </a:lnSpc>
              <a:buFont typeface="Arial" pitchFamily="34" charset="0"/>
              <a:buChar char="•"/>
              <a:defRPr/>
            </a:pPr>
            <a:r>
              <a:rPr lang="en-US" sz="1200" dirty="0">
                <a:latin typeface="+mj-lt"/>
                <a:cs typeface="Arial" charset="0"/>
              </a:rPr>
              <a:t>Always discuss non-routine tasks and associated hazards with crew before start </a:t>
            </a:r>
            <a:endParaRPr lang="en-US" sz="1200" dirty="0">
              <a:solidFill>
                <a:srgbClr val="FF0000"/>
              </a:solidFill>
              <a:latin typeface="+mj-lt"/>
              <a:cs typeface="Tahoma" pitchFamily="34" charset="0"/>
            </a:endParaRPr>
          </a:p>
        </p:txBody>
      </p:sp>
      <p:sp>
        <p:nvSpPr>
          <p:cNvPr id="36867" name="Text Box 5"/>
          <p:cNvSpPr txBox="1">
            <a:spLocks noChangeArrowheads="1"/>
          </p:cNvSpPr>
          <p:nvPr/>
        </p:nvSpPr>
        <p:spPr bwMode="auto">
          <a:xfrm>
            <a:off x="5838825" y="1219200"/>
            <a:ext cx="1676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14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endParaRPr lang="en-GB" altLang="en-US" sz="6000">
              <a:solidFill>
                <a:srgbClr val="FF0000"/>
              </a:solidFill>
              <a:sym typeface="Webdings" panose="05030102010509060703" pitchFamily="18" charset="2"/>
            </a:endParaRPr>
          </a:p>
        </p:txBody>
      </p:sp>
      <p:sp>
        <p:nvSpPr>
          <p:cNvPr id="36868" name="TextBox 16"/>
          <p:cNvSpPr txBox="1">
            <a:spLocks noChangeArrowheads="1"/>
          </p:cNvSpPr>
          <p:nvPr/>
        </p:nvSpPr>
        <p:spPr bwMode="auto">
          <a:xfrm>
            <a:off x="304800" y="5237163"/>
            <a:ext cx="5181600" cy="3397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14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n-US" sz="1600" b="1">
                <a:solidFill>
                  <a:srgbClr val="FFFF00"/>
                </a:solidFill>
                <a:latin typeface="Arial" panose="020B0604020202020204" pitchFamily="34" charset="0"/>
                <a:cs typeface="Tahoma" panose="020B0604030504040204" pitchFamily="34" charset="0"/>
              </a:rPr>
              <a:t>Check &amp; Stay away from Line of Fire</a:t>
            </a:r>
            <a:endParaRPr lang="en-US" altLang="en-US" sz="1600">
              <a:solidFill>
                <a:srgbClr val="FF0000"/>
              </a:solidFill>
              <a:latin typeface="Arial" panose="020B0604020202020204" pitchFamily="34" charset="0"/>
              <a:cs typeface="Tahoma" panose="020B0604030504040204" pitchFamily="34" charset="0"/>
            </a:endParaRPr>
          </a:p>
        </p:txBody>
      </p:sp>
      <p:sp>
        <p:nvSpPr>
          <p:cNvPr id="16" name="Text Box 12"/>
          <p:cNvSpPr txBox="1">
            <a:spLocks noChangeArrowheads="1"/>
          </p:cNvSpPr>
          <p:nvPr/>
        </p:nvSpPr>
        <p:spPr bwMode="auto">
          <a:xfrm>
            <a:off x="1219200" y="0"/>
            <a:ext cx="7056438" cy="461963"/>
          </a:xfrm>
          <a:prstGeom prst="rect">
            <a:avLst/>
          </a:prstGeom>
          <a:noFill/>
          <a:ln w="9525">
            <a:noFill/>
            <a:miter lim="800000"/>
            <a:headEnd/>
            <a:tailEnd/>
          </a:ln>
        </p:spPr>
        <p:txBody>
          <a:bodyPr>
            <a:spAutoFit/>
          </a:bodyPr>
          <a:lstStyle/>
          <a:p>
            <a:pPr algn="ctr">
              <a:defRPr/>
            </a:pPr>
            <a:r>
              <a:rPr lang="en-GB" b="1" dirty="0">
                <a:latin typeface="+mj-lt"/>
              </a:rPr>
              <a:t>PDO Second Alert</a:t>
            </a:r>
          </a:p>
        </p:txBody>
      </p:sp>
      <p:grpSp>
        <p:nvGrpSpPr>
          <p:cNvPr id="36871" name="Group 2"/>
          <p:cNvGrpSpPr>
            <a:grpSpLocks/>
          </p:cNvGrpSpPr>
          <p:nvPr/>
        </p:nvGrpSpPr>
        <p:grpSpPr bwMode="auto">
          <a:xfrm>
            <a:off x="5638800" y="838200"/>
            <a:ext cx="3297238" cy="2209800"/>
            <a:chOff x="5562600" y="647700"/>
            <a:chExt cx="3581400" cy="2324100"/>
          </a:xfrm>
        </p:grpSpPr>
        <p:pic>
          <p:nvPicPr>
            <p:cNvPr id="36875" name="Picture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62600" y="647700"/>
              <a:ext cx="35814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6876" name="Group 131"/>
            <p:cNvGrpSpPr>
              <a:grpSpLocks/>
            </p:cNvGrpSpPr>
            <p:nvPr/>
          </p:nvGrpSpPr>
          <p:grpSpPr bwMode="auto">
            <a:xfrm>
              <a:off x="8599475" y="2133600"/>
              <a:ext cx="336550" cy="544512"/>
              <a:chOff x="3504" y="544"/>
              <a:chExt cx="2287" cy="1855"/>
            </a:xfrm>
          </p:grpSpPr>
          <p:sp>
            <p:nvSpPr>
              <p:cNvPr id="36877" name="Line 129"/>
              <p:cNvSpPr>
                <a:spLocks noChangeShapeType="1"/>
              </p:cNvSpPr>
              <p:nvPr/>
            </p:nvSpPr>
            <p:spPr bwMode="auto">
              <a:xfrm>
                <a:off x="3504" y="568"/>
                <a:ext cx="2287" cy="1831"/>
              </a:xfrm>
              <a:prstGeom prst="line">
                <a:avLst/>
              </a:prstGeom>
              <a:noFill/>
              <a:ln w="1333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8" name="Line 130"/>
              <p:cNvSpPr>
                <a:spLocks noChangeShapeType="1"/>
              </p:cNvSpPr>
              <p:nvPr/>
            </p:nvSpPr>
            <p:spPr bwMode="auto">
              <a:xfrm flipV="1">
                <a:off x="3528" y="544"/>
                <a:ext cx="2144" cy="1807"/>
              </a:xfrm>
              <a:prstGeom prst="line">
                <a:avLst/>
              </a:prstGeom>
              <a:noFill/>
              <a:ln w="1333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36872" name="Group 1"/>
          <p:cNvGrpSpPr>
            <a:grpSpLocks/>
          </p:cNvGrpSpPr>
          <p:nvPr/>
        </p:nvGrpSpPr>
        <p:grpSpPr bwMode="auto">
          <a:xfrm>
            <a:off x="5715000" y="3270250"/>
            <a:ext cx="3221038" cy="2381250"/>
            <a:chOff x="5341888" y="3043883"/>
            <a:chExt cx="3571875" cy="2635250"/>
          </a:xfrm>
        </p:grpSpPr>
        <p:pic>
          <p:nvPicPr>
            <p:cNvPr id="36873" name="Picture 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341888" y="3043883"/>
              <a:ext cx="3571875" cy="263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4" name="Freeform 132"/>
            <p:cNvSpPr>
              <a:spLocks/>
            </p:cNvSpPr>
            <p:nvPr/>
          </p:nvSpPr>
          <p:spPr bwMode="auto">
            <a:xfrm>
              <a:off x="8307572" y="5087467"/>
              <a:ext cx="457200" cy="457200"/>
            </a:xfrm>
            <a:custGeom>
              <a:avLst/>
              <a:gdLst>
                <a:gd name="T0" fmla="*/ 0 w 1336"/>
                <a:gd name="T1" fmla="*/ 2147483646 h 888"/>
                <a:gd name="T2" fmla="*/ 2147483646 w 1336"/>
                <a:gd name="T3" fmla="*/ 2147483646 h 888"/>
                <a:gd name="T4" fmla="*/ 2147483646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0038" y="1274763"/>
            <a:ext cx="8351837" cy="4770437"/>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t>
            </a:r>
            <a:r>
              <a:rPr lang="en-US" sz="1400" dirty="0" smtClean="0">
                <a:solidFill>
                  <a:srgbClr val="0033CC"/>
                </a:solidFill>
                <a:latin typeface="+mj-lt"/>
                <a:sym typeface="Wingdings" pitchFamily="2" charset="2"/>
              </a:rPr>
              <a:t>your employees know </a:t>
            </a:r>
            <a:r>
              <a:rPr lang="en-US" sz="1400" dirty="0">
                <a:solidFill>
                  <a:srgbClr val="0033CC"/>
                </a:solidFill>
                <a:latin typeface="+mj-lt"/>
                <a:sym typeface="Wingdings" pitchFamily="2" charset="2"/>
              </a:rPr>
              <a:t>the hazard prior to task is being carried out?</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t>
            </a:r>
            <a:r>
              <a:rPr lang="en-US" sz="1400" dirty="0" smtClean="0">
                <a:solidFill>
                  <a:srgbClr val="0033CC"/>
                </a:solidFill>
                <a:latin typeface="+mj-lt"/>
                <a:sym typeface="Wingdings" pitchFamily="2" charset="2"/>
              </a:rPr>
              <a:t>all task </a:t>
            </a:r>
            <a:r>
              <a:rPr lang="en-US" sz="1400" dirty="0">
                <a:solidFill>
                  <a:srgbClr val="0033CC"/>
                </a:solidFill>
                <a:latin typeface="+mj-lt"/>
                <a:sym typeface="Wingdings" pitchFamily="2" charset="2"/>
              </a:rPr>
              <a:t>hazard is addressed in HEMP and control measures are known?</a:t>
            </a:r>
          </a:p>
          <a:p>
            <a:pPr marL="342900" indent="-342900" eaLnBrk="1" hangingPunct="1">
              <a:buFont typeface="+mj-lt"/>
              <a:buAutoNum type="arabicPeriod"/>
              <a:defRPr/>
            </a:pPr>
            <a:r>
              <a:rPr lang="en-US" sz="1400" dirty="0">
                <a:solidFill>
                  <a:srgbClr val="0033CC"/>
                </a:solidFill>
                <a:latin typeface="+mj-lt"/>
                <a:sym typeface="Wingdings" pitchFamily="2" charset="2"/>
              </a:rPr>
              <a:t>Do ensure that critical / Non Routine tasks are to be adequately supervised?</a:t>
            </a:r>
          </a:p>
          <a:p>
            <a:pPr marL="342900" indent="-342900" eaLnBrk="1" hangingPunct="1">
              <a:buFont typeface="+mj-lt"/>
              <a:buAutoNum type="arabicPeriod"/>
              <a:defRPr/>
            </a:pPr>
            <a:r>
              <a:rPr lang="en-US" sz="1400" dirty="0">
                <a:solidFill>
                  <a:srgbClr val="0033CC"/>
                </a:solidFill>
                <a:latin typeface="+mj-lt"/>
                <a:sym typeface="Wingdings" pitchFamily="2" charset="2"/>
              </a:rPr>
              <a:t>Do you have and implement MOC in you activity.</a:t>
            </a:r>
          </a:p>
          <a:p>
            <a:pPr eaLnBrk="1" hangingPunct="1">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38915" name="Group 9"/>
          <p:cNvGrpSpPr>
            <a:grpSpLocks/>
          </p:cNvGrpSpPr>
          <p:nvPr/>
        </p:nvGrpSpPr>
        <p:grpSpPr bwMode="auto">
          <a:xfrm>
            <a:off x="12700" y="-228600"/>
            <a:ext cx="8920163" cy="990600"/>
            <a:chOff x="9" y="-144"/>
            <a:chExt cx="6087" cy="624"/>
          </a:xfrm>
        </p:grpSpPr>
        <p:sp>
          <p:nvSpPr>
            <p:cNvPr id="38918" name="Rectangle 8"/>
            <p:cNvSpPr>
              <a:spLocks noChangeArrowheads="1"/>
            </p:cNvSpPr>
            <p:nvPr/>
          </p:nvSpPr>
          <p:spPr bwMode="auto">
            <a:xfrm>
              <a:off x="288" y="144"/>
              <a:ext cx="5184"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14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n-GB" altLang="en-US" sz="2000">
                <a:solidFill>
                  <a:srgbClr val="000000"/>
                </a:solidFill>
                <a:latin typeface="Arial" panose="020B0604020202020204" pitchFamily="34" charset="0"/>
              </a:endParaRPr>
            </a:p>
          </p:txBody>
        </p:sp>
        <p:sp>
          <p:nvSpPr>
            <p:cNvPr id="17414" name="Text Box 12"/>
            <p:cNvSpPr txBox="1">
              <a:spLocks noChangeArrowheads="1"/>
            </p:cNvSpPr>
            <p:nvPr/>
          </p:nvSpPr>
          <p:spPr bwMode="auto">
            <a:xfrm>
              <a:off x="676" y="0"/>
              <a:ext cx="4815" cy="291"/>
            </a:xfrm>
            <a:prstGeom prst="rect">
              <a:avLst/>
            </a:prstGeom>
            <a:noFill/>
            <a:ln w="9525">
              <a:noFill/>
              <a:miter lim="800000"/>
              <a:headEnd/>
              <a:tailEnd/>
            </a:ln>
          </p:spPr>
          <p:txBody>
            <a:bodyPr>
              <a:spAutoFit/>
            </a:bodyPr>
            <a:lstStyle/>
            <a:p>
              <a:pPr algn="ctr">
                <a:defRPr/>
              </a:pPr>
              <a:r>
                <a:rPr lang="en-GB" b="1" dirty="0">
                  <a:latin typeface="+mj-lt"/>
                </a:rPr>
                <a:t>Management self audit </a:t>
              </a:r>
            </a:p>
          </p:txBody>
        </p:sp>
        <p:sp>
          <p:nvSpPr>
            <p:cNvPr id="38920" name="Text Box 13"/>
            <p:cNvSpPr txBox="1">
              <a:spLocks noChangeArrowheads="1"/>
            </p:cNvSpPr>
            <p:nvPr/>
          </p:nvSpPr>
          <p:spPr bwMode="auto">
            <a:xfrm>
              <a:off x="9" y="0"/>
              <a:ext cx="1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14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10000"/>
                </a:spcBef>
                <a:buFontTx/>
                <a:buNone/>
              </a:pPr>
              <a:endParaRPr lang="en-GB" altLang="en-US" sz="1200" b="1">
                <a:solidFill>
                  <a:srgbClr val="000000"/>
                </a:solidFill>
                <a:latin typeface="Arial" panose="020B0604020202020204" pitchFamily="34" charset="0"/>
              </a:endParaRPr>
            </a:p>
          </p:txBody>
        </p:sp>
        <p:sp>
          <p:nvSpPr>
            <p:cNvPr id="38921"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panose="020B0604020202020204" pitchFamily="34" charset="0"/>
                <a:cs typeface="Arial" panose="020B0604020202020204" pitchFamily="34" charset="0"/>
              </a:endParaRPr>
            </a:p>
          </p:txBody>
        </p:sp>
      </p:grpSp>
      <p:sp>
        <p:nvSpPr>
          <p:cNvPr id="38916" name="Rectangle 8"/>
          <p:cNvSpPr>
            <a:spLocks noChangeArrowheads="1"/>
          </p:cNvSpPr>
          <p:nvPr/>
        </p:nvSpPr>
        <p:spPr bwMode="auto">
          <a:xfrm>
            <a:off x="288925" y="865188"/>
            <a:ext cx="27654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14300" indent="-1143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14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n-GB" altLang="en-US" sz="1400" b="1">
                <a:solidFill>
                  <a:srgbClr val="333399"/>
                </a:solidFill>
                <a:latin typeface="Tahoma" panose="020B0604030504040204" pitchFamily="34" charset="0"/>
              </a:rPr>
              <a:t>3</a:t>
            </a:r>
            <a:r>
              <a:rPr lang="en-GB" altLang="en-US" sz="1400" b="1" baseline="30000">
                <a:solidFill>
                  <a:srgbClr val="333399"/>
                </a:solidFill>
                <a:latin typeface="Tahoma" panose="020B0604030504040204" pitchFamily="34" charset="0"/>
              </a:rPr>
              <a:t>rd</a:t>
            </a:r>
            <a:r>
              <a:rPr lang="en-GB" altLang="en-US" sz="1400" b="1">
                <a:solidFill>
                  <a:srgbClr val="333399"/>
                </a:solidFill>
                <a:latin typeface="Tahoma" panose="020B0604030504040204" pitchFamily="34" charset="0"/>
              </a:rPr>
              <a:t> Nov 2019:</a:t>
            </a:r>
            <a:r>
              <a:rPr lang="en-US" altLang="en-US" sz="1400" b="1">
                <a:solidFill>
                  <a:srgbClr val="333399"/>
                </a:solidFill>
                <a:latin typeface="Tahoma" panose="020B0604030504040204" pitchFamily="34" charset="0"/>
              </a:rPr>
              <a:t>       Medco LTI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92351</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87BEA6-D820-435F-9033-9EC1C60761DB}"/>
</file>

<file path=customXml/itemProps2.xml><?xml version="1.0" encoding="utf-8"?>
<ds:datastoreItem xmlns:ds="http://schemas.openxmlformats.org/officeDocument/2006/customXml" ds:itemID="{BEC10EC4-B8B9-4F35-8A5D-0D0A415E7739}"/>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15644</TotalTime>
  <Words>486</Words>
  <Application>Microsoft Office PowerPoint</Application>
  <PresentationFormat>On-screen Show (4:3)</PresentationFormat>
  <Paragraphs>58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650</cp:revision>
  <dcterms:created xsi:type="dcterms:W3CDTF">2001-05-03T06:07:08Z</dcterms:created>
  <dcterms:modified xsi:type="dcterms:W3CDTF">2020-03-19T07:29:30Z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