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6" r:id="rId5"/>
    <p:sldId id="277" r:id="rId6"/>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71" autoAdjust="0"/>
  </p:normalViewPr>
  <p:slideViewPr>
    <p:cSldViewPr>
      <p:cViewPr varScale="1">
        <p:scale>
          <a:sx n="73" d="100"/>
          <a:sy n="73" d="100"/>
        </p:scale>
        <p:origin x="147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774345"/>
            <a:ext cx="3038063"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774345"/>
            <a:ext cx="3038062"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2974584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96975" y="693738"/>
            <a:ext cx="4616450" cy="346233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387173"/>
            <a:ext cx="5141850" cy="41555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774345"/>
            <a:ext cx="3038063"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774345"/>
            <a:ext cx="3038062"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20935089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extLst>
      <p:ext uri="{BB962C8B-B14F-4D97-AF65-F5344CB8AC3E}">
        <p14:creationId xmlns:p14="http://schemas.microsoft.com/office/powerpoint/2010/main" val="3981795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extLst>
      <p:ext uri="{BB962C8B-B14F-4D97-AF65-F5344CB8AC3E}">
        <p14:creationId xmlns:p14="http://schemas.microsoft.com/office/powerpoint/2010/main" val="336691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
        <p:nvSpPr>
          <p:cNvPr id="6" name="TextBox 5"/>
          <p:cNvSpPr txBox="1"/>
          <p:nvPr userDrawn="1"/>
        </p:nvSpPr>
        <p:spPr>
          <a:xfrm>
            <a:off x="76200" y="152400"/>
            <a:ext cx="8991600" cy="369332"/>
          </a:xfrm>
          <a:prstGeom prst="rect">
            <a:avLst/>
          </a:prstGeom>
          <a:noFill/>
        </p:spPr>
        <p:txBody>
          <a:bodyPr wrap="square">
            <a:spAutoFit/>
          </a:bodyPr>
          <a:lstStyle/>
          <a:p>
            <a:pPr algn="ctr">
              <a:defRPr/>
            </a:pPr>
            <a:r>
              <a:rPr lang="en-US" sz="1800" b="1" dirty="0"/>
              <a:t>Abraj Energy Services S.A.O.C, Rig </a:t>
            </a:r>
            <a:r>
              <a:rPr lang="en-US" sz="1800" b="1" dirty="0" smtClean="0"/>
              <a:t>113 </a:t>
            </a:r>
            <a:r>
              <a:rPr lang="en-US" sz="1800" b="1" dirty="0"/>
              <a:t>– </a:t>
            </a:r>
            <a:r>
              <a:rPr lang="en-US" sz="1800" b="1" dirty="0" smtClean="0"/>
              <a:t>LTI # 18, 1</a:t>
            </a:r>
            <a:r>
              <a:rPr lang="en-US" sz="1800" b="1" baseline="30000" dirty="0" smtClean="0"/>
              <a:t>st</a:t>
            </a:r>
            <a:r>
              <a:rPr lang="en-US" sz="1800" b="1" dirty="0" smtClean="0"/>
              <a:t> November 2019</a:t>
            </a:r>
            <a:endParaRPr lang="en-US" sz="1800" b="1" dirty="0">
              <a:solidFill>
                <a:schemeClr val="bg1">
                  <a:lumMod val="85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Confidential - Not to be shared outside of PDO/PDO contractors </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1" y="834113"/>
            <a:ext cx="5791200" cy="487825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25</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Dec 2019 	Incident: LTI#21</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eaLnBrk="1" hangingPunct="1">
              <a:defRPr/>
            </a:pPr>
            <a:r>
              <a:rPr lang="en-US" sz="1600" dirty="0">
                <a:solidFill>
                  <a:srgbClr val="000000"/>
                </a:solidFill>
                <a:latin typeface="Calibri" panose="020F0502020204030204" pitchFamily="34" charset="0"/>
              </a:rPr>
              <a:t>Operative removed Makita Demolition hammer, weighing approximately 7kg from enclosed shelf with one hand, he lost control of the hammer drill that fell to the floor. He tried to catch the hammer drill before it hit the floor, on doing he trapped his hand between the hammer drill and the floor causing a mild fracture to his small finger on his right hand </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285750" indent="-285750">
              <a:buFont typeface="Arial" panose="020B0604020202020204" pitchFamily="34" charset="0"/>
              <a:buChar char="•"/>
              <a:defRPr/>
            </a:pPr>
            <a:r>
              <a:rPr lang="en-US" sz="1600" dirty="0">
                <a:latin typeface="Calibri" panose="020F0502020204030204" pitchFamily="34" charset="0"/>
              </a:rPr>
              <a:t>Always ensure that you check all loads before lifting</a:t>
            </a:r>
          </a:p>
          <a:p>
            <a:pPr marL="285750" indent="-285750">
              <a:buFont typeface="Arial" panose="020B0604020202020204" pitchFamily="34" charset="0"/>
              <a:buChar char="•"/>
              <a:defRPr/>
            </a:pPr>
            <a:r>
              <a:rPr lang="en-US" sz="1600" dirty="0">
                <a:latin typeface="Calibri" panose="020F0502020204030204" pitchFamily="34" charset="0"/>
              </a:rPr>
              <a:t>Always ensure that you have control of the object before you lift </a:t>
            </a:r>
          </a:p>
          <a:p>
            <a:pPr marL="285750" indent="-285750">
              <a:buFont typeface="Arial" panose="020B0604020202020204" pitchFamily="34" charset="0"/>
              <a:buChar char="•"/>
              <a:defRPr/>
            </a:pPr>
            <a:r>
              <a:rPr lang="en-US" sz="1600" dirty="0">
                <a:latin typeface="Calibri" panose="020F0502020204030204" pitchFamily="34" charset="0"/>
              </a:rPr>
              <a:t>Always ask for assistance if objects are heavy or awkward to lift</a:t>
            </a:r>
          </a:p>
          <a:p>
            <a:pPr marL="285750" indent="-285750">
              <a:buFont typeface="Arial" panose="020B0604020202020204" pitchFamily="34" charset="0"/>
              <a:buChar char="•"/>
              <a:defRPr/>
            </a:pPr>
            <a:r>
              <a:rPr lang="en-US" sz="1600" dirty="0">
                <a:latin typeface="Calibri" panose="020F0502020204030204" pitchFamily="34" charset="0"/>
              </a:rPr>
              <a:t>Always check for hazards in the area before undertaking any manual handling of heavy loads </a:t>
            </a:r>
          </a:p>
          <a:p>
            <a:pPr marL="285750" indent="-285750">
              <a:buFont typeface="Arial" panose="020B0604020202020204" pitchFamily="34" charset="0"/>
              <a:buChar char="•"/>
              <a:defRPr/>
            </a:pPr>
            <a:r>
              <a:rPr lang="en-US" sz="1600" dirty="0">
                <a:solidFill>
                  <a:srgbClr val="000000"/>
                </a:solidFill>
                <a:latin typeface="Calibri" panose="020F0502020204030204" pitchFamily="34" charset="0"/>
              </a:rPr>
              <a:t>Always ensure that store heavy objects are in an easy to reach location </a:t>
            </a:r>
          </a:p>
          <a:p>
            <a:pPr>
              <a:defRPr/>
            </a:pPr>
            <a:endParaRPr lang="en-US" sz="1600" dirty="0">
              <a:solidFill>
                <a:srgbClr val="000000"/>
              </a:solidFill>
              <a:latin typeface="Calibri" panose="020F0502020204030204"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228601" y="5419908"/>
            <a:ext cx="5181600" cy="338554"/>
          </a:xfrm>
          <a:prstGeom prst="rect">
            <a:avLst/>
          </a:prstGeom>
          <a:solidFill>
            <a:schemeClr val="accent2"/>
          </a:solidFill>
          <a:ln w="9525">
            <a:noFill/>
            <a:miter lim="800000"/>
            <a:headEnd/>
            <a:tailEnd/>
          </a:ln>
        </p:spPr>
        <p:txBody>
          <a:bodyPr>
            <a:spAutoFit/>
          </a:bodyPr>
          <a:lstStyle/>
          <a:p>
            <a:pPr eaLnBrk="1" hangingPunct="1"/>
            <a:r>
              <a:rPr lang="en-US" sz="1600" b="1" dirty="0">
                <a:solidFill>
                  <a:srgbClr val="FFFF00"/>
                </a:solidFill>
                <a:latin typeface="Tahoma" pitchFamily="34" charset="0"/>
              </a:rPr>
              <a:t>Lift Smart, Look, Think, Then Start! </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5" name="Picture 4" descr="A picture containing person, indoor, man, sitting&#10;&#10;Description automatically generated">
            <a:extLst>
              <a:ext uri="{FF2B5EF4-FFF2-40B4-BE49-F238E27FC236}">
                <a16:creationId xmlns:a16="http://schemas.microsoft.com/office/drawing/2014/main" id="{7D64DFCC-DA98-4ACE-99EA-6D80F08F09A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093738" y="3970725"/>
            <a:ext cx="2866460" cy="2734875"/>
          </a:xfrm>
          <a:prstGeom prst="rect">
            <a:avLst/>
          </a:prstGeom>
        </p:spPr>
      </p:pic>
      <p:sp>
        <p:nvSpPr>
          <p:cNvPr id="26634" name="Freeform 132"/>
          <p:cNvSpPr>
            <a:spLocks/>
          </p:cNvSpPr>
          <p:nvPr/>
        </p:nvSpPr>
        <p:spPr bwMode="auto">
          <a:xfrm>
            <a:off x="8167020" y="588675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pic>
        <p:nvPicPr>
          <p:cNvPr id="6" name="Picture 5">
            <a:extLst>
              <a:ext uri="{FF2B5EF4-FFF2-40B4-BE49-F238E27FC236}">
                <a16:creationId xmlns:a16="http://schemas.microsoft.com/office/drawing/2014/main" id="{753015F2-268A-46B9-B59E-606576817857}"/>
              </a:ext>
            </a:extLst>
          </p:cNvPr>
          <p:cNvPicPr>
            <a:picLocks noChangeAspect="1"/>
          </p:cNvPicPr>
          <p:nvPr/>
        </p:nvPicPr>
        <p:blipFill>
          <a:blip r:embed="rId4"/>
          <a:stretch>
            <a:fillRect/>
          </a:stretch>
        </p:blipFill>
        <p:spPr>
          <a:xfrm>
            <a:off x="6093738" y="760606"/>
            <a:ext cx="2866460" cy="3095625"/>
          </a:xfrm>
          <a:prstGeom prst="rect">
            <a:avLst/>
          </a:prstGeom>
        </p:spPr>
      </p:pic>
      <p:grpSp>
        <p:nvGrpSpPr>
          <p:cNvPr id="26633" name="Group 131"/>
          <p:cNvGrpSpPr>
            <a:grpSpLocks/>
          </p:cNvGrpSpPr>
          <p:nvPr/>
        </p:nvGrpSpPr>
        <p:grpSpPr bwMode="auto">
          <a:xfrm>
            <a:off x="8455945" y="292571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Tree>
    <p:extLst>
      <p:ext uri="{BB962C8B-B14F-4D97-AF65-F5344CB8AC3E}">
        <p14:creationId xmlns:p14="http://schemas.microsoft.com/office/powerpoint/2010/main" val="3635308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32961" y="1403449"/>
            <a:ext cx="8351838" cy="3693319"/>
          </a:xfrm>
          <a:prstGeom prst="rect">
            <a:avLst/>
          </a:prstGeom>
          <a:noFill/>
          <a:ln w="19050">
            <a:noFill/>
            <a:miter lim="800000"/>
            <a:headEnd/>
            <a:tailEnd/>
          </a:ln>
        </p:spPr>
        <p:txBody>
          <a:bodyPr>
            <a:spAutoFit/>
          </a:bodyPr>
          <a:lstStyle/>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all staff are aware of all risks associated with their activities </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all staff are adequately trained in safe lifting and that the knowledge of training has been transferred to your staff </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frequent updates of training are applied </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Hazard hunts are carried out on a regular basis, the HEMP is revised accordingly and communicated through reflective learning </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frequent inspections of the workplace are undertaken </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you identify any ergonomic risk with storage of equipment. </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26430" y="838200"/>
            <a:ext cx="7112570" cy="338554"/>
          </a:xfrm>
          <a:prstGeom prst="rect">
            <a:avLst/>
          </a:prstGeom>
          <a:noFill/>
          <a:ln w="9525">
            <a:noFill/>
            <a:miter lim="800000"/>
            <a:headEnd/>
            <a:tailEnd/>
          </a:ln>
        </p:spPr>
        <p:txBody>
          <a:bodyPr wrap="square">
            <a:spAutoFit/>
          </a:bodyPr>
          <a:lstStyle/>
          <a:p>
            <a:pPr marL="114300" indent="-114300" algn="just"/>
            <a:r>
              <a:rPr lang="en-GB" sz="1600" b="1" dirty="0">
                <a:solidFill>
                  <a:srgbClr val="333399"/>
                </a:solidFill>
                <a:latin typeface="Tahoma" pitchFamily="34" charset="0"/>
              </a:rPr>
              <a:t>Date:</a:t>
            </a:r>
            <a:r>
              <a:rPr lang="en-US" sz="1600" b="1" dirty="0">
                <a:solidFill>
                  <a:srgbClr val="333399"/>
                </a:solidFill>
                <a:latin typeface="Tahoma" pitchFamily="34" charset="0"/>
              </a:rPr>
              <a:t>    25</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Dec 2019  Incident:  LTI#21</a:t>
            </a:r>
            <a:endParaRPr lang="en-US" sz="1600" b="1" strike="sngStrike" dirty="0">
              <a:solidFill>
                <a:srgbClr val="333399"/>
              </a:solidFill>
              <a:latin typeface="Tahoma" pitchFamily="34" charset="0"/>
            </a:endParaRPr>
          </a:p>
        </p:txBody>
      </p:sp>
    </p:spTree>
    <p:extLst>
      <p:ext uri="{BB962C8B-B14F-4D97-AF65-F5344CB8AC3E}">
        <p14:creationId xmlns:p14="http://schemas.microsoft.com/office/powerpoint/2010/main" val="302414437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 1</Language>
    <DocId xmlns="4880e4f8-4b7d-4bdd-91e3-e10d47036eca">92354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0B65919-FBEE-4A41-8535-6E65EC5F9FE6}"/>
</file>

<file path=customXml/itemProps2.xml><?xml version="1.0" encoding="utf-8"?>
<ds:datastoreItem xmlns:ds="http://schemas.openxmlformats.org/officeDocument/2006/customXml" ds:itemID="{ACF46C6F-070D-40A4-B21F-D63FE5060AAE}"/>
</file>

<file path=customXml/itemProps3.xml><?xml version="1.0" encoding="utf-8"?>
<ds:datastoreItem xmlns:ds="http://schemas.openxmlformats.org/officeDocument/2006/customXml" ds:itemID="{417CDCFD-C2C6-4ECC-85D9-E8AEE3BFF834}"/>
</file>

<file path=docProps/app.xml><?xml version="1.0" encoding="utf-8"?>
<Properties xmlns="http://schemas.openxmlformats.org/officeDocument/2006/extended-properties" xmlns:vt="http://schemas.openxmlformats.org/officeDocument/2006/docPropsVTypes">
  <Template/>
  <TotalTime>9543</TotalTime>
  <Words>525</Words>
  <Application>Microsoft Office PowerPoint</Application>
  <PresentationFormat>On-screen Show (4:3)</PresentationFormat>
  <Paragraphs>47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Morrow, Fulton MSE32</cp:lastModifiedBy>
  <cp:revision>757</cp:revision>
  <cp:lastPrinted>2019-11-20T07:40:48Z</cp:lastPrinted>
  <dcterms:created xsi:type="dcterms:W3CDTF">2001-05-03T06:07:08Z</dcterms:created>
  <dcterms:modified xsi:type="dcterms:W3CDTF">2020-05-03T07:39:51Z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