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75" r:id="rId2"/>
    <p:sldId id="37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688" autoAdjust="0"/>
  </p:normalViewPr>
  <p:slideViewPr>
    <p:cSldViewPr>
      <p:cViewPr varScale="1">
        <p:scale>
          <a:sx n="96" d="100"/>
          <a:sy n="96" d="100"/>
        </p:scale>
        <p:origin x="82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85803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00455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86399" y="1062716"/>
            <a:ext cx="3588625" cy="1956547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52371" y="804949"/>
            <a:ext cx="5412710" cy="495520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15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December 2019 Incident title: HiPo#84 Drops</a:t>
            </a: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While RIH Sucker rod completion, the 6th Sinker bar was picked up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using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sucker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rod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elevator from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power catwalk, Assistant Driller (AD) realized the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block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was near racking board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and applied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sudden brake (jerk). As a result,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elevator came off the SR hook causing the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sinker bar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and the elevator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100Kg) to drop (13m) to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ground. No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injuries. No damages to equipment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indent="-171450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Always ensure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to maintain a safe working speed and assess all the dynamic risks associated with external factors (wind speed, visibility….etc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.). 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indent="-171450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Always ensure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tubular handling equipment are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checked before use.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Always follow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the proper inspection procedures for handling equipment.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Always ensure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all defected equipment are repaired/changed immediately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167926" y="5439123"/>
            <a:ext cx="5181600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Don’t Rush: Speed </a:t>
            </a:r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Kills</a:t>
            </a:r>
          </a:p>
          <a:p>
            <a:pPr algn="ctr"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Inspect </a:t>
            </a:r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Handling Equipment / Tools Before Use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 smtClean="0">
                <a:latin typeface="+mj-lt"/>
              </a:rPr>
              <a:t>PDO Second Alert</a:t>
            </a:r>
            <a:endParaRPr lang="en-GB" sz="3600" b="1" dirty="0">
              <a:latin typeface="+mj-lt"/>
            </a:endParaRPr>
          </a:p>
        </p:txBody>
      </p:sp>
      <p:pic>
        <p:nvPicPr>
          <p:cNvPr id="19" name="Picture 18"/>
          <p:cNvPicPr>
            <a:picLocks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0" y="3124200"/>
            <a:ext cx="3588624" cy="3048000"/>
          </a:xfrm>
          <a:prstGeom prst="rect">
            <a:avLst/>
          </a:prstGeom>
        </p:spPr>
      </p:pic>
      <p:sp>
        <p:nvSpPr>
          <p:cNvPr id="20" name="Oval 19"/>
          <p:cNvSpPr/>
          <p:nvPr/>
        </p:nvSpPr>
        <p:spPr>
          <a:xfrm>
            <a:off x="7515225" y="3540803"/>
            <a:ext cx="609600" cy="49068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819031" y="3738417"/>
            <a:ext cx="609600" cy="490683"/>
          </a:xfrm>
          <a:prstGeom prst="ellips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Multiply 21"/>
          <p:cNvSpPr/>
          <p:nvPr/>
        </p:nvSpPr>
        <p:spPr>
          <a:xfrm>
            <a:off x="7280711" y="2697068"/>
            <a:ext cx="865432" cy="894172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L-Shape 22"/>
          <p:cNvSpPr/>
          <p:nvPr/>
        </p:nvSpPr>
        <p:spPr>
          <a:xfrm rot="19361095">
            <a:off x="6244287" y="4940449"/>
            <a:ext cx="611117" cy="401848"/>
          </a:xfrm>
          <a:prstGeom prst="corner">
            <a:avLst>
              <a:gd name="adj1" fmla="val 40055"/>
              <a:gd name="adj2" fmla="val 48778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 rot="2174468">
            <a:off x="6964472" y="1927566"/>
            <a:ext cx="1560828" cy="50822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96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13932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</a:t>
            </a:r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:</a:t>
            </a:r>
          </a:p>
          <a:p>
            <a:pPr marL="342900" indent="-342900" eaLnBrk="1" hangingPunct="1">
              <a:defRPr/>
            </a:pPr>
            <a:endParaRPr lang="en-US" sz="1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33CC"/>
                </a:solidFill>
                <a:sym typeface="Wingdings" pitchFamily="2" charset="2"/>
              </a:rPr>
              <a:t>Do </a:t>
            </a:r>
            <a:r>
              <a:rPr lang="en-US" sz="1600" dirty="0">
                <a:solidFill>
                  <a:schemeClr val="accent2"/>
                </a:solidFill>
                <a:latin typeface="Calibri" panose="020F0502020204030204" pitchFamily="34" charset="0"/>
                <a:sym typeface="Wingdings" pitchFamily="2" charset="2"/>
              </a:rPr>
              <a:t>you</a:t>
            </a:r>
            <a:r>
              <a:rPr lang="en-US" sz="1600" dirty="0">
                <a:solidFill>
                  <a:srgbClr val="0033CC"/>
                </a:solidFill>
                <a:sym typeface="Wingdings" pitchFamily="2" charset="2"/>
              </a:rPr>
              <a:t> ensure, </a:t>
            </a:r>
            <a:r>
              <a:rPr lang="en-US" sz="1600" dirty="0" smtClean="0">
                <a:solidFill>
                  <a:srgbClr val="0033CC"/>
                </a:solidFill>
                <a:sym typeface="Wingdings" pitchFamily="2" charset="2"/>
              </a:rPr>
              <a:t>the crew know the risk of over speeding and rushing?</a:t>
            </a:r>
            <a:endParaRPr lang="en-US" sz="1600" dirty="0">
              <a:solidFill>
                <a:srgbClr val="0033CC"/>
              </a:solidFill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33CC"/>
                </a:solidFill>
                <a:sym typeface="Wingdings" pitchFamily="2" charset="2"/>
              </a:rPr>
              <a:t>Do you ensure, </a:t>
            </a:r>
            <a:r>
              <a:rPr lang="en-US" sz="1600" dirty="0" smtClean="0">
                <a:solidFill>
                  <a:srgbClr val="0033CC"/>
                </a:solidFill>
                <a:sym typeface="Wingdings" pitchFamily="2" charset="2"/>
              </a:rPr>
              <a:t>the crew knows their responsibilities to inspect handling tools before usage?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33CC"/>
                </a:solidFill>
                <a:sym typeface="Wingdings" pitchFamily="2" charset="2"/>
              </a:rPr>
              <a:t>Do </a:t>
            </a:r>
            <a:r>
              <a:rPr lang="en-US" sz="1600" dirty="0">
                <a:solidFill>
                  <a:srgbClr val="0033CC"/>
                </a:solidFill>
                <a:sym typeface="Wingdings" pitchFamily="2" charset="2"/>
              </a:rPr>
              <a:t>you ensure, </a:t>
            </a:r>
            <a:r>
              <a:rPr lang="en-US" sz="1600" dirty="0" smtClean="0">
                <a:solidFill>
                  <a:srgbClr val="0033CC"/>
                </a:solidFill>
                <a:sym typeface="Wingdings" pitchFamily="2" charset="2"/>
              </a:rPr>
              <a:t>the repair jobs are conducted using the correct spare parts?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33CC"/>
                </a:solidFill>
                <a:sym typeface="Wingdings" pitchFamily="2" charset="2"/>
              </a:rPr>
              <a:t>Do you ensure, the crew are carrying out daily checklists correctly?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33CC"/>
                </a:solidFill>
                <a:sym typeface="Wingdings" pitchFamily="2" charset="2"/>
              </a:rPr>
              <a:t>Do you ensure, the crew are conducting maintenance as per the maintenance </a:t>
            </a:r>
            <a:r>
              <a:rPr lang="en-US" sz="1600" dirty="0" smtClean="0">
                <a:solidFill>
                  <a:srgbClr val="0033CC"/>
                </a:solidFill>
                <a:sym typeface="Wingdings" pitchFamily="2" charset="2"/>
              </a:rPr>
              <a:t>program</a:t>
            </a:r>
            <a:r>
              <a:rPr lang="en-US" sz="1600" dirty="0" smtClean="0">
                <a:solidFill>
                  <a:srgbClr val="0033CC"/>
                </a:solidFill>
                <a:sym typeface="Wingdings" pitchFamily="2" charset="2"/>
              </a:rPr>
              <a:t>?</a:t>
            </a:r>
          </a:p>
          <a:p>
            <a:pPr eaLnBrk="1" hangingPunct="1">
              <a:defRPr/>
            </a:pPr>
            <a:endParaRPr lang="en-US" sz="1600" dirty="0">
              <a:solidFill>
                <a:srgbClr val="0033CC"/>
              </a:solidFill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 </a:t>
            </a: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If the answer is NO to any of the above questions please ensure you take action to correct this finding. </a:t>
            </a: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385567" y="855762"/>
            <a:ext cx="603242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15</a:t>
            </a:r>
            <a:r>
              <a:rPr lang="en-US" sz="1600" b="1" baseline="30000" dirty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December 2019 Incident title: HiPo#84 Drops</a:t>
            </a: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14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92358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473AB6A7-00BE-43B1-81F2-E986FA6C80B2}"/>
</file>

<file path=customXml/itemProps2.xml><?xml version="1.0" encoding="utf-8"?>
<ds:datastoreItem xmlns:ds="http://schemas.openxmlformats.org/officeDocument/2006/customXml" ds:itemID="{2BD7367C-90BA-45CE-94DC-71928CC834E2}"/>
</file>

<file path=customXml/itemProps3.xml><?xml version="1.0" encoding="utf-8"?>
<ds:datastoreItem xmlns:ds="http://schemas.openxmlformats.org/officeDocument/2006/customXml" ds:itemID="{CE2A9E81-EC8C-443D-9832-3FFE25D34F47}"/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510</Words>
  <Application>Microsoft Office PowerPoint</Application>
  <PresentationFormat>On-screen Show (4:3)</PresentationFormat>
  <Paragraphs>47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Tahoma</vt:lpstr>
      <vt:lpstr>Times New Roman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98</cp:revision>
  <dcterms:created xsi:type="dcterms:W3CDTF">2016-03-28T05:48:29Z</dcterms:created>
  <dcterms:modified xsi:type="dcterms:W3CDTF">2020-05-06T11:11:22Z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