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94978" y="4893370"/>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2954315"/>
            <a:ext cx="807767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dirty="0">
                <a:latin typeface="+mj-lt"/>
              </a:rPr>
              <a:t>During laying down of water hose, while the Rigger and other crew member were standing on the trailer to align the hose, an empty hose reel fell on the Rigger causing an injury to his forehead and neck. </a:t>
            </a:r>
            <a:endParaRPr lang="en-US" dirty="0">
              <a:latin typeface="+mj-lt"/>
            </a:endParaRPr>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252252"/>
            <a:ext cx="6428640" cy="1111090"/>
          </a:xfrm>
          <a:prstGeom prst="wedgeRoundRectCallout">
            <a:avLst>
              <a:gd name="adj1" fmla="val 61784"/>
              <a:gd name="adj2" fmla="val 46318"/>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How do you ensure you identify all hazards before starting a task?</a:t>
            </a:r>
          </a:p>
          <a:p>
            <a:pPr marL="342900" indent="-342900">
              <a:buFontTx/>
              <a:buAutoNum type="arabicPeriod"/>
            </a:pPr>
            <a:r>
              <a:rPr lang="en-US" sz="1400" dirty="0">
                <a:latin typeface="Calibri" pitchFamily="34" charset="0"/>
                <a:cs typeface="Calibri" pitchFamily="34" charset="0"/>
              </a:rPr>
              <a:t>How do you ensure that you are away from ‘Line of Fire’?</a:t>
            </a:r>
            <a:endParaRPr lang="en-GB" sz="1400" dirty="0">
              <a:solidFill>
                <a:srgbClr val="000000"/>
              </a:solidFill>
              <a:latin typeface="Calibri" pitchFamily="34" charset="0"/>
              <a:cs typeface="Calibri" pitchFamily="34" charset="0"/>
            </a:endParaRPr>
          </a:p>
          <a:p>
            <a:pPr marL="342900" indent="-342900">
              <a:buFont typeface="Arial" charset="0"/>
              <a:buAutoNum type="arabicPeriod"/>
            </a:pPr>
            <a:r>
              <a:rPr lang="en-US" sz="1400" dirty="0">
                <a:latin typeface="Calibri" pitchFamily="34" charset="0"/>
                <a:cs typeface="Calibri" pitchFamily="34" charset="0"/>
              </a:rPr>
              <a:t>Do you ensure you are following procedure and avoid taking shortcut?</a:t>
            </a:r>
            <a:r>
              <a:rPr lang="en-GB" sz="1400" dirty="0">
                <a:solidFill>
                  <a:srgbClr val="000000"/>
                </a:solidFill>
                <a:latin typeface="Calibri" pitchFamily="34" charset="0"/>
                <a:cs typeface="Calibri" pitchFamily="34" charset="0"/>
              </a:rPr>
              <a:t> </a:t>
            </a:r>
          </a:p>
          <a:p>
            <a:pPr marL="342900" indent="-342900">
              <a:buFontTx/>
              <a:buAutoNum type="arabicPeriod"/>
            </a:pPr>
            <a:r>
              <a:rPr lang="en-US" sz="1400" dirty="0">
                <a:latin typeface="Calibri" pitchFamily="34" charset="0"/>
                <a:cs typeface="Calibri" pitchFamily="34" charset="0"/>
              </a:rPr>
              <a:t>Do you ensure adequate supervision during the task?</a:t>
            </a:r>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663299844"/>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LTI#27</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DROPs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14.10.2020@14</a:t>
                      </a:r>
                      <a:r>
                        <a:rPr lang="en-GB" sz="1400" b="0" kern="1200" baseline="0" dirty="0"/>
                        <a:t>:00hrs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Marmul</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652912"/>
            <a:ext cx="1016000" cy="762000"/>
          </a:xfrm>
          <a:prstGeom prst="rect">
            <a:avLst/>
          </a:prstGeom>
          <a:noFill/>
          <a:ln w="9525">
            <a:noFill/>
            <a:miter lim="800000"/>
            <a:headEnd/>
            <a:tailEnd/>
          </a:ln>
        </p:spPr>
      </p:pic>
      <p:sp>
        <p:nvSpPr>
          <p:cNvPr id="16" name="Curved Down Arrow 15"/>
          <p:cNvSpPr/>
          <p:nvPr/>
        </p:nvSpPr>
        <p:spPr bwMode="auto">
          <a:xfrm>
            <a:off x="1447107" y="5638252"/>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6022408"/>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14" name="Picture 13" descr="A picture containing drawing&#10;&#10;Description automatically generated">
            <a:extLst>
              <a:ext uri="{FF2B5EF4-FFF2-40B4-BE49-F238E27FC236}">
                <a16:creationId xmlns:a16="http://schemas.microsoft.com/office/drawing/2014/main" id="{DFF8E9AA-0898-4AB9-86A4-549C1814D7DD}"/>
              </a:ext>
            </a:extLst>
          </p:cNvPr>
          <p:cNvPicPr>
            <a:picLocks noChangeAspect="1"/>
          </p:cNvPicPr>
          <p:nvPr/>
        </p:nvPicPr>
        <p:blipFill>
          <a:blip r:embed="rId4"/>
          <a:stretch>
            <a:fillRect/>
          </a:stretch>
        </p:blipFill>
        <p:spPr>
          <a:xfrm>
            <a:off x="588498" y="736702"/>
            <a:ext cx="972909" cy="1449790"/>
          </a:xfrm>
          <a:prstGeom prst="rect">
            <a:avLst/>
          </a:prstGeom>
        </p:spPr>
      </p:pic>
      <p:pic>
        <p:nvPicPr>
          <p:cNvPr id="5" name="Picture 4" descr="A truck is parked in the dirt&#10;&#10;Description automatically generated">
            <a:extLst>
              <a:ext uri="{FF2B5EF4-FFF2-40B4-BE49-F238E27FC236}">
                <a16:creationId xmlns:a16="http://schemas.microsoft.com/office/drawing/2014/main" id="{F9EA086F-1829-4816-88BC-8825450A761D}"/>
              </a:ext>
            </a:extLst>
          </p:cNvPr>
          <p:cNvPicPr>
            <a:picLocks noChangeAspect="1"/>
          </p:cNvPicPr>
          <p:nvPr/>
        </p:nvPicPr>
        <p:blipFill rotWithShape="1">
          <a:blip r:embed="rId5"/>
          <a:srcRect t="18593" b="17572"/>
          <a:stretch/>
        </p:blipFill>
        <p:spPr>
          <a:xfrm>
            <a:off x="8975207" y="2186491"/>
            <a:ext cx="2970312" cy="2528121"/>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92392</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528DB7-C633-40FC-A39F-CC9DCB4882A2}"/>
</file>

<file path=customXml/itemProps2.xml><?xml version="1.0" encoding="utf-8"?>
<ds:datastoreItem xmlns:ds="http://schemas.openxmlformats.org/officeDocument/2006/customXml" ds:itemID="{ECEB1FCF-0E89-482E-A62E-598FF58845D8}">
  <ds:schemaRefs>
    <ds:schemaRef ds:uri="http://schemas.microsoft.com/sharepoint/v3"/>
    <ds:schemaRef ds:uri="http://purl.org/dc/elements/1.1/"/>
    <ds:schemaRef ds:uri="http://schemas.microsoft.com/office/2006/documentManagement/types"/>
    <ds:schemaRef ds:uri="http://schemas.microsoft.com/office/infopath/2007/PartnerControls"/>
    <ds:schemaRef ds:uri="4880E4F8-4B7D-4BDD-91E3-E10D47036ECA"/>
    <ds:schemaRef ds:uri="http://schemas.openxmlformats.org/package/2006/metadata/core-properties"/>
    <ds:schemaRef ds:uri="http://purl.org/dc/dcmitype/"/>
    <ds:schemaRef ds:uri="9d51eac6-a7d5-47f5-a119-63d146adb134"/>
    <ds:schemaRef ds:uri="http://schemas.microsoft.com/sharepoint/v3/fields"/>
    <ds:schemaRef ds:uri="http://schemas.microsoft.com/office/2006/metadata/properties"/>
    <ds:schemaRef ds:uri="4880e4f8-4b7d-4bdd-91e3-e10d47036eca"/>
    <ds:schemaRef ds:uri="http://www.w3.org/XML/1998/namespace"/>
    <ds:schemaRef ds:uri="http://purl.org/dc/terms/"/>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358</TotalTime>
  <Words>164</Words>
  <Application>Microsoft Office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78</cp:revision>
  <dcterms:created xsi:type="dcterms:W3CDTF">2018-09-24T07:27:56Z</dcterms:created>
  <dcterms:modified xsi:type="dcterms:W3CDTF">2024-04-25T04:30:49Z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