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98" y="766333"/>
            <a:ext cx="3257404" cy="244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98" y="3328026"/>
            <a:ext cx="3263161" cy="251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37851" y="800411"/>
            <a:ext cx="7209911" cy="48397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19.01.2020     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HiPo#01 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>
              <a:defRPr/>
            </a:pPr>
            <a:endParaRPr lang="en-GB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</a:rPr>
              <a:t>At </a:t>
            </a:r>
            <a:r>
              <a:rPr lang="en-US" dirty="0">
                <a:latin typeface="Calibri" panose="020F0502020204030204" pitchFamily="34" charset="0"/>
              </a:rPr>
              <a:t>approximately 03:50 AM on 19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January </a:t>
            </a:r>
            <a:r>
              <a:rPr lang="en-US" dirty="0" smtClean="0">
                <a:latin typeface="Calibri" panose="020F0502020204030204" pitchFamily="34" charset="0"/>
              </a:rPr>
              <a:t>2020, </a:t>
            </a:r>
            <a:r>
              <a:rPr lang="en-US" dirty="0">
                <a:latin typeface="Calibri" panose="020F0502020204030204" pitchFamily="34" charset="0"/>
              </a:rPr>
              <a:t>Hoist was in process of pulling the work string after the cutting attempt. The  landing joint coupling with Safety Valve  snapped off and landed beside the draw-works, damaging the hydraulic valve mounting bolts of the mast raising cylinder. Zone management was followed, and nobody got injured. 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Always ensure slip type elevator is used for </a:t>
            </a:r>
            <a:r>
              <a:rPr lang="en-US" sz="1600" dirty="0" err="1">
                <a:latin typeface="Calibri" panose="020F0502020204030204" pitchFamily="34" charset="0"/>
                <a:cs typeface="Arial" pitchFamily="34" charset="0"/>
              </a:rPr>
              <a:t>Vam</a:t>
            </a: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-top connections.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Always ensure the presence of third-party personnel whilst their equipment are in use.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Always ensure Third party personnel are attending TBT.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Ensure call out specifies the  correct type of equipment as per OEM recommendations.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Ensure SOP is provided for all outsourced equipment.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Ensure zone management is always followed (positive finding in this case).</a:t>
            </a:r>
            <a:endParaRPr lang="en-US" sz="1100" dirty="0">
              <a:latin typeface="Arial" charset="0"/>
              <a:cs typeface="Tahoma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01343" y="5852377"/>
            <a:ext cx="6104592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slip type elevator is used for </a:t>
            </a:r>
            <a:r>
              <a:rPr lang="en-US" sz="16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Vam</a:t>
            </a:r>
            <a:r>
              <a:rPr lang="en-US" sz="1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-top connections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253052" y="2631843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1165283" y="5233026"/>
            <a:ext cx="445216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705" y="766348"/>
            <a:ext cx="832695" cy="110936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1343" y="6350577"/>
            <a:ext cx="781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 smtClean="0"/>
              <a:t>Drilling, Logistics &amp; Engineering  </a:t>
            </a:r>
            <a:endParaRPr lang="en-US" sz="20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25147" y="1588532"/>
            <a:ext cx="9837121" cy="3631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the third-party equipment comes with proper user instructions?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the third party is present in TBT and HEMP is discussed?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the Site leaders understand the operating instructions of the third-party equipment?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Zone management is adequately implemented?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D38B3"/>
                </a:solidFill>
                <a:latin typeface="+mj-lt"/>
                <a:sym typeface="Wingdings" pitchFamily="2" charset="2"/>
              </a:rPr>
              <a:t>Do you ensure the rig crew use the third-party equipment only with their presence</a:t>
            </a:r>
            <a:r>
              <a:rPr lang="en-US" dirty="0" smtClean="0">
                <a:solidFill>
                  <a:srgbClr val="0D38B3"/>
                </a:solidFill>
                <a:latin typeface="+mj-lt"/>
                <a:sym typeface="Wingdings" pitchFamily="2" charset="2"/>
              </a:rPr>
              <a:t>?</a:t>
            </a:r>
          </a:p>
          <a:p>
            <a:pPr>
              <a:defRPr/>
            </a:pPr>
            <a:endParaRPr lang="en-US" dirty="0">
              <a:solidFill>
                <a:srgbClr val="0D38B3"/>
              </a:solidFill>
              <a:latin typeface="+mj-lt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25147" y="990600"/>
            <a:ext cx="5365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19.01.2020      Incident title: HiPo#01 </a:t>
            </a:r>
          </a:p>
        </p:txBody>
      </p:sp>
    </p:spTree>
    <p:extLst>
      <p:ext uri="{BB962C8B-B14F-4D97-AF65-F5344CB8AC3E}">
        <p14:creationId xmlns:p14="http://schemas.microsoft.com/office/powerpoint/2010/main" val="464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92396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34E1DC-A3C3-4716-86DB-06429237FE91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499</Words>
  <Application>Microsoft Office PowerPoint</Application>
  <PresentationFormat>Widescreen</PresentationFormat>
  <Paragraphs>52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47</cp:revision>
  <dcterms:created xsi:type="dcterms:W3CDTF">2018-09-24T07:27:56Z</dcterms:created>
  <dcterms:modified xsi:type="dcterms:W3CDTF">2020-10-28T10:26:03Z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