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11163" y="698500"/>
            <a:ext cx="6200775" cy="3489325"/>
          </a:xfrm>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27014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11163" y="698500"/>
            <a:ext cx="6200775" cy="3489325"/>
          </a:xfrm>
          <a:ln/>
        </p:spPr>
      </p:sp>
      <p:sp>
        <p:nvSpPr>
          <p:cNvPr id="52227" name="Notes Placeholder 2"/>
          <p:cNvSpPr>
            <a:spLocks noGrp="1"/>
          </p:cNvSpPr>
          <p:nvPr>
            <p:ph type="body" idx="1"/>
          </p:nvPr>
        </p:nvSpPr>
        <p:spPr>
          <a:noFill/>
          <a:ln/>
        </p:spPr>
        <p:txBody>
          <a:bodyPr/>
          <a:lstStyle/>
          <a:p>
            <a:pPr marL="0" indent="0" defTabSz="914212" eaLnBrk="0" fontAlgn="base" hangingPunct="0">
              <a:spcBef>
                <a:spcPct val="30000"/>
              </a:spcBef>
              <a:spcAft>
                <a:spcPct val="0"/>
              </a:spcAft>
              <a:buClrTx/>
              <a:buSzTx/>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75019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on top of a sandy beach&#10;&#10;Description automatically generated">
            <a:extLst>
              <a:ext uri="{FF2B5EF4-FFF2-40B4-BE49-F238E27FC236}">
                <a16:creationId xmlns:a16="http://schemas.microsoft.com/office/drawing/2014/main" id="{1B07377F-5F16-4AC5-831E-4B08C400AC8F}"/>
              </a:ext>
            </a:extLst>
          </p:cNvPr>
          <p:cNvPicPr>
            <a:picLocks noChangeAspect="1"/>
          </p:cNvPicPr>
          <p:nvPr/>
        </p:nvPicPr>
        <p:blipFill>
          <a:blip r:embed="rId3"/>
          <a:stretch>
            <a:fillRect/>
          </a:stretch>
        </p:blipFill>
        <p:spPr>
          <a:xfrm>
            <a:off x="8053189" y="822069"/>
            <a:ext cx="3684111" cy="2100188"/>
          </a:xfrm>
          <a:prstGeom prst="rect">
            <a:avLst/>
          </a:prstGeom>
        </p:spPr>
      </p:pic>
      <p:sp>
        <p:nvSpPr>
          <p:cNvPr id="14339" name="Text Box 2"/>
          <p:cNvSpPr txBox="1">
            <a:spLocks noChangeArrowheads="1"/>
          </p:cNvSpPr>
          <p:nvPr/>
        </p:nvSpPr>
        <p:spPr bwMode="auto">
          <a:xfrm>
            <a:off x="497706" y="679892"/>
            <a:ext cx="6659449" cy="517064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24.01.2020</a:t>
            </a:r>
            <a:r>
              <a:rPr lang="en-US" b="1" dirty="0">
                <a:solidFill>
                  <a:srgbClr val="333399"/>
                </a:solidFill>
                <a:latin typeface="Tahoma" pitchFamily="34" charset="0"/>
              </a:rPr>
              <a:t> </a:t>
            </a:r>
            <a:r>
              <a:rPr lang="en-US" b="1" dirty="0" smtClean="0">
                <a:solidFill>
                  <a:srgbClr val="333399"/>
                </a:solidFill>
                <a:latin typeface="Tahoma" pitchFamily="34" charset="0"/>
              </a:rPr>
              <a:t>     Incident </a:t>
            </a:r>
            <a:r>
              <a:rPr lang="en-US" b="1" dirty="0">
                <a:solidFill>
                  <a:srgbClr val="333399"/>
                </a:solidFill>
                <a:latin typeface="Tahoma" pitchFamily="34" charset="0"/>
              </a:rPr>
              <a:t>title: HiPo#02</a:t>
            </a: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r>
              <a:rPr lang="en-US" dirty="0" smtClean="0">
                <a:solidFill>
                  <a:schemeClr val="dk1"/>
                </a:solidFill>
              </a:rPr>
              <a:t>A </a:t>
            </a:r>
            <a:r>
              <a:rPr lang="en-US" dirty="0">
                <a:solidFill>
                  <a:schemeClr val="dk1"/>
                </a:solidFill>
              </a:rPr>
              <a:t>Rig mast carrier was being transported down an incline, on route to the new location.  The Rig mast carrier was supported by the use of four D8 Dozers positioned in series at the rear.  Once the rig carrier passed the apex of the descent, the 28mm steel wire rope connecting the first D8 to the carrier parted. The rig continued its descent under the control of the prime mover and rig mast brakes and stopped safely at the bottom of the decline.</a:t>
            </a:r>
          </a:p>
          <a:p>
            <a:pPr marL="342900" indent="-342900">
              <a:defRPr/>
            </a:pPr>
            <a:endParaRPr lang="en-US"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p>
          <a:p>
            <a:pPr marL="171450" indent="-171450">
              <a:buFont typeface="Arial" panose="020B0604020202020204" pitchFamily="34" charset="0"/>
              <a:buChar char="•"/>
              <a:defRPr/>
            </a:pPr>
            <a:r>
              <a:rPr lang="en-GB" sz="1600" dirty="0" smtClean="0">
                <a:cs typeface="Tahoma" pitchFamily="34" charset="0"/>
              </a:rPr>
              <a:t>Ensure </a:t>
            </a:r>
            <a:r>
              <a:rPr lang="en-GB" sz="1600" dirty="0">
                <a:cs typeface="Tahoma" pitchFamily="34" charset="0"/>
              </a:rPr>
              <a:t>you are stood in the safe working </a:t>
            </a:r>
            <a:r>
              <a:rPr lang="en-GB" sz="1600" dirty="0" smtClean="0">
                <a:cs typeface="Tahoma" pitchFamily="34" charset="0"/>
              </a:rPr>
              <a:t>zone. </a:t>
            </a:r>
            <a:endParaRPr lang="en-GB" sz="1600" dirty="0">
              <a:cs typeface="Tahoma" pitchFamily="34" charset="0"/>
            </a:endParaRPr>
          </a:p>
          <a:p>
            <a:pPr marL="171450" indent="-171450">
              <a:buFont typeface="Arial" panose="020B0604020202020204" pitchFamily="34" charset="0"/>
              <a:buChar char="•"/>
              <a:defRPr/>
            </a:pPr>
            <a:r>
              <a:rPr lang="en-GB" sz="1600" dirty="0">
                <a:cs typeface="Tahoma" pitchFamily="34" charset="0"/>
              </a:rPr>
              <a:t>Ensure you have the correct tools to conduct your task </a:t>
            </a:r>
            <a:r>
              <a:rPr lang="en-GB" sz="1600" dirty="0" smtClean="0">
                <a:cs typeface="Tahoma" pitchFamily="34" charset="0"/>
              </a:rPr>
              <a:t>safely.</a:t>
            </a:r>
            <a:endParaRPr lang="en-GB" sz="1600" dirty="0">
              <a:cs typeface="Tahoma" pitchFamily="34" charset="0"/>
            </a:endParaRPr>
          </a:p>
          <a:p>
            <a:pPr marL="171450" indent="-171450">
              <a:buFont typeface="Arial" panose="020B0604020202020204" pitchFamily="34" charset="0"/>
              <a:buChar char="•"/>
              <a:defRPr/>
            </a:pPr>
            <a:r>
              <a:rPr lang="en-GB" sz="1600" dirty="0">
                <a:cs typeface="Tahoma" pitchFamily="34" charset="0"/>
              </a:rPr>
              <a:t>Ensure you conduct pre use checks of all equipment and </a:t>
            </a:r>
            <a:r>
              <a:rPr lang="en-GB" sz="1600" dirty="0" smtClean="0">
                <a:cs typeface="Tahoma" pitchFamily="34" charset="0"/>
              </a:rPr>
              <a:t>accessories. </a:t>
            </a:r>
            <a:endParaRPr lang="en-GB" sz="1600" dirty="0">
              <a:cs typeface="Tahoma" pitchFamily="34" charset="0"/>
            </a:endParaRPr>
          </a:p>
          <a:p>
            <a:pPr marL="171450" indent="-171450">
              <a:buFont typeface="Arial" panose="020B0604020202020204" pitchFamily="34" charset="0"/>
              <a:buChar char="•"/>
              <a:defRPr/>
            </a:pPr>
            <a:r>
              <a:rPr lang="en-GB" sz="1600" dirty="0">
                <a:cs typeface="Tahoma" pitchFamily="34" charset="0"/>
              </a:rPr>
              <a:t>Ensure you raise any doubt or concerns to </a:t>
            </a:r>
            <a:r>
              <a:rPr lang="en-GB" sz="1600" dirty="0" smtClean="0">
                <a:cs typeface="Tahoma" pitchFamily="34" charset="0"/>
              </a:rPr>
              <a:t>management.</a:t>
            </a:r>
            <a:endParaRPr lang="en-GB" sz="1600" dirty="0">
              <a:cs typeface="Tahoma" pitchFamily="34" charset="0"/>
            </a:endParaRPr>
          </a:p>
          <a:p>
            <a:pPr marL="171450" indent="-171450">
              <a:buFont typeface="Arial" panose="020B0604020202020204" pitchFamily="34" charset="0"/>
              <a:buChar char="•"/>
              <a:defRPr/>
            </a:pPr>
            <a:r>
              <a:rPr lang="en-GB" sz="1600" dirty="0">
                <a:cs typeface="Tahoma" pitchFamily="34" charset="0"/>
              </a:rPr>
              <a:t>Ensure you and others stand at a safe distance from tensioned </a:t>
            </a:r>
            <a:r>
              <a:rPr lang="en-GB" sz="1600" dirty="0" smtClean="0">
                <a:cs typeface="Tahoma" pitchFamily="34" charset="0"/>
              </a:rPr>
              <a:t>lines.</a:t>
            </a:r>
            <a:endParaRPr lang="en-GB" sz="1600" dirty="0">
              <a:cs typeface="Tahoma" pitchFamily="34" charset="0"/>
            </a:endParaRPr>
          </a:p>
          <a:p>
            <a:pPr>
              <a:defRPr/>
            </a:pPr>
            <a:endParaRPr lang="en-GB" dirty="0">
              <a:latin typeface="Arial" charset="0"/>
              <a:cs typeface="Tahoma" pitchFamily="34" charset="0"/>
            </a:endParaRPr>
          </a:p>
          <a:p>
            <a:pPr>
              <a:defRPr/>
            </a:pPr>
            <a:endParaRPr lang="en-US" dirty="0">
              <a:latin typeface="Arial" charset="0"/>
              <a:cs typeface="Tahoma" pitchFamily="34" charset="0"/>
            </a:endParaRPr>
          </a:p>
        </p:txBody>
      </p:sp>
      <p:sp>
        <p:nvSpPr>
          <p:cNvPr id="26628" name="TextBox 16"/>
          <p:cNvSpPr txBox="1">
            <a:spLocks noChangeArrowheads="1"/>
          </p:cNvSpPr>
          <p:nvPr/>
        </p:nvSpPr>
        <p:spPr bwMode="auto">
          <a:xfrm>
            <a:off x="619406" y="5474494"/>
            <a:ext cx="5181600" cy="646331"/>
          </a:xfrm>
          <a:prstGeom prst="rect">
            <a:avLst/>
          </a:prstGeom>
          <a:solidFill>
            <a:srgbClr val="0070C0"/>
          </a:solidFill>
          <a:ln w="9525">
            <a:noFill/>
            <a:miter lim="800000"/>
            <a:headEnd/>
            <a:tailEnd/>
          </a:ln>
        </p:spPr>
        <p:txBody>
          <a:bodyPr>
            <a:spAutoFit/>
          </a:bodyPr>
          <a:lstStyle/>
          <a:p>
            <a:pPr algn="ctr"/>
            <a:r>
              <a:rPr lang="en-US" b="1" dirty="0">
                <a:solidFill>
                  <a:srgbClr val="FFFF00"/>
                </a:solidFill>
              </a:rPr>
              <a:t>Maintain 1.5 x distance, 360 degree around each end of steel wire ropes, when in use</a:t>
            </a:r>
            <a:endParaRPr lang="en-US" dirty="0">
              <a:solidFill>
                <a:srgbClr val="FFFF00"/>
              </a:solidFill>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5" name="Google Shape;56370;p6"/>
          <p:cNvSpPr/>
          <p:nvPr/>
        </p:nvSpPr>
        <p:spPr>
          <a:xfrm>
            <a:off x="9179627" y="1958572"/>
            <a:ext cx="145774" cy="241233"/>
          </a:xfrm>
          <a:prstGeom prst="irregularSeal1">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buClr>
                <a:schemeClr val="dk1"/>
              </a:buClr>
              <a:buSzPts val="1100"/>
            </a:pPr>
            <a:endParaRPr dirty="0"/>
          </a:p>
        </p:txBody>
      </p:sp>
      <p:cxnSp>
        <p:nvCxnSpPr>
          <p:cNvPr id="56" name="Google Shape;56528;p10">
            <a:extLst>
              <a:ext uri="{FF2B5EF4-FFF2-40B4-BE49-F238E27FC236}">
                <a16:creationId xmlns:a16="http://schemas.microsoft.com/office/drawing/2014/main" id="{09FBDA0B-E2EB-4465-9BE2-72032819ACA1}"/>
              </a:ext>
            </a:extLst>
          </p:cNvPr>
          <p:cNvCxnSpPr>
            <a:cxnSpLocks/>
          </p:cNvCxnSpPr>
          <p:nvPr/>
        </p:nvCxnSpPr>
        <p:spPr>
          <a:xfrm>
            <a:off x="9325401" y="2124954"/>
            <a:ext cx="1723053" cy="74851"/>
          </a:xfrm>
          <a:prstGeom prst="straightConnector1">
            <a:avLst/>
          </a:prstGeom>
          <a:solidFill>
            <a:schemeClr val="accent1"/>
          </a:solidFill>
          <a:ln w="3175" cap="flat" cmpd="sng">
            <a:solidFill>
              <a:schemeClr val="tx1"/>
            </a:solidFill>
            <a:prstDash val="solid"/>
            <a:round/>
            <a:headEnd type="stealth" w="sm" len="sm"/>
            <a:tailEnd type="stealth" w="med" len="med"/>
          </a:ln>
        </p:spPr>
      </p:cxnSp>
      <p:sp>
        <p:nvSpPr>
          <p:cNvPr id="2" name="Oval 1"/>
          <p:cNvSpPr/>
          <p:nvPr/>
        </p:nvSpPr>
        <p:spPr>
          <a:xfrm>
            <a:off x="10825796" y="1183001"/>
            <a:ext cx="921779" cy="1694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31"/>
          <p:cNvGrpSpPr>
            <a:grpSpLocks/>
          </p:cNvGrpSpPr>
          <p:nvPr/>
        </p:nvGrpSpPr>
        <p:grpSpPr bwMode="auto">
          <a:xfrm>
            <a:off x="8272271" y="2268790"/>
            <a:ext cx="336550" cy="544513"/>
            <a:chOff x="3504" y="544"/>
            <a:chExt cx="2287" cy="1855"/>
          </a:xfrm>
        </p:grpSpPr>
        <p:sp>
          <p:nvSpPr>
            <p:cNvPr id="6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6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63" name="Freeform 132"/>
          <p:cNvSpPr>
            <a:spLocks/>
          </p:cNvSpPr>
          <p:nvPr/>
        </p:nvSpPr>
        <p:spPr bwMode="auto">
          <a:xfrm>
            <a:off x="8253090" y="341889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64" name="Google Shape;56681;p15"/>
          <p:cNvSpPr txBox="1">
            <a:spLocks noGrp="1"/>
          </p:cNvSpPr>
          <p:nvPr>
            <p:ph type="sldNum" idx="12"/>
          </p:nvPr>
        </p:nvSpPr>
        <p:spPr>
          <a:xfrm>
            <a:off x="8534400" y="6248400"/>
            <a:ext cx="1905000" cy="457200"/>
          </a:xfrm>
          <a:prstGeom prst="rect">
            <a:avLst/>
          </a:prstGeom>
          <a:noFill/>
          <a:ln>
            <a:noFill/>
          </a:ln>
        </p:spPr>
        <p:txBody>
          <a:bodyPr spcFirstLastPara="1" vert="horz" wrap="square" lIns="91425" tIns="45700" rIns="91425" bIns="45700" rtlCol="0" anchor="t" anchorCtr="0">
            <a:noAutofit/>
          </a:bodyPr>
          <a:lstStyle/>
          <a:p>
            <a:pPr algn="ctr"/>
            <a:fld id="{00000000-1234-1234-1234-123412341234}" type="slidenum">
              <a:rPr lang="en-US"/>
              <a:pPr algn="ctr"/>
              <a:t>1</a:t>
            </a:fld>
            <a:endParaRPr dirty="0"/>
          </a:p>
        </p:txBody>
      </p:sp>
      <p:sp>
        <p:nvSpPr>
          <p:cNvPr id="43" name="Rectangle 42"/>
          <p:cNvSpPr/>
          <p:nvPr/>
        </p:nvSpPr>
        <p:spPr>
          <a:xfrm>
            <a:off x="7529688" y="5169664"/>
            <a:ext cx="4538133" cy="584775"/>
          </a:xfrm>
          <a:prstGeom prst="rect">
            <a:avLst/>
          </a:prstGeom>
        </p:spPr>
        <p:txBody>
          <a:bodyPr wrap="square">
            <a:spAutoFit/>
          </a:bodyPr>
          <a:lstStyle/>
          <a:p>
            <a:pPr algn="ctr"/>
            <a:r>
              <a:rPr lang="en-US" sz="1600" dirty="0">
                <a:latin typeface="Arial" panose="020B0604020202020204" pitchFamily="34" charset="0"/>
                <a:ea typeface="Arial" panose="020B0604020202020204" pitchFamily="34" charset="0"/>
              </a:rPr>
              <a:t>a safety factor of ½ the length of the steel wire rope must be added to maintain a safe distance</a:t>
            </a:r>
            <a:endParaRPr lang="en-US" sz="1600" dirty="0"/>
          </a:p>
        </p:txBody>
      </p:sp>
      <p:pic>
        <p:nvPicPr>
          <p:cNvPr id="14342" name="Picture 14341"/>
          <p:cNvPicPr>
            <a:picLocks noChangeAspect="1"/>
          </p:cNvPicPr>
          <p:nvPr/>
        </p:nvPicPr>
        <p:blipFill>
          <a:blip r:embed="rId4"/>
          <a:stretch>
            <a:fillRect/>
          </a:stretch>
        </p:blipFill>
        <p:spPr>
          <a:xfrm>
            <a:off x="8066587" y="3325855"/>
            <a:ext cx="3840758" cy="1843809"/>
          </a:xfrm>
          <a:prstGeom prst="rect">
            <a:avLst/>
          </a:prstGeom>
        </p:spPr>
      </p:pic>
      <p:sp>
        <p:nvSpPr>
          <p:cNvPr id="17" name="Rectangle 16"/>
          <p:cNvSpPr>
            <a:spLocks noChangeArrowheads="1"/>
          </p:cNvSpPr>
          <p:nvPr/>
        </p:nvSpPr>
        <p:spPr bwMode="auto">
          <a:xfrm>
            <a:off x="497706" y="6308911"/>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 &amp; Logistics</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51710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12" name="Text Box 2"/>
          <p:cNvSpPr txBox="1">
            <a:spLocks noChangeArrowheads="1"/>
          </p:cNvSpPr>
          <p:nvPr/>
        </p:nvSpPr>
        <p:spPr bwMode="auto">
          <a:xfrm>
            <a:off x="587022" y="1358830"/>
            <a:ext cx="11221155" cy="421653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to ensure continual improvement, all contract 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p>
          <a:p>
            <a:pPr marL="342900" indent="-342900">
              <a:defRPr/>
            </a:pPr>
            <a:endParaRPr lang="en-US" b="1" dirty="0" smtClean="0">
              <a:solidFill>
                <a:srgbClr val="0000FF"/>
              </a:solidFill>
              <a:latin typeface="+mj-lt"/>
            </a:endParaRPr>
          </a:p>
          <a:p>
            <a:pPr marL="342900" indent="-342900">
              <a:buClr>
                <a:srgbClr val="0000FF"/>
              </a:buClr>
              <a:buFont typeface="+mj-lt"/>
              <a:buAutoNum type="arabicPeriod"/>
              <a:defRPr/>
            </a:pPr>
            <a:r>
              <a:rPr lang="en-GB" dirty="0" smtClean="0">
                <a:solidFill>
                  <a:srgbClr val="0D38B3"/>
                </a:solidFill>
                <a:latin typeface="+mj-lt"/>
                <a:sym typeface="Wingdings" pitchFamily="2" charset="2"/>
              </a:rPr>
              <a:t>Do you ensure management of change is effectively implemented and followed through?</a:t>
            </a:r>
          </a:p>
          <a:p>
            <a:pPr marL="342900" indent="-342900">
              <a:buClr>
                <a:srgbClr val="0000FF"/>
              </a:buClr>
              <a:buFont typeface="+mj-lt"/>
              <a:buAutoNum type="arabicPeriod"/>
              <a:defRPr/>
            </a:pPr>
            <a:r>
              <a:rPr lang="en-US" dirty="0" smtClean="0">
                <a:solidFill>
                  <a:srgbClr val="0D38B3"/>
                </a:solidFill>
                <a:latin typeface="+mj-lt"/>
              </a:rPr>
              <a:t>Does your route surveys capture all risks on route and are control measures in place to manage these hazards? </a:t>
            </a:r>
          </a:p>
          <a:p>
            <a:pPr marL="342900" indent="-342900">
              <a:buClr>
                <a:srgbClr val="0000FF"/>
              </a:buClr>
              <a:buFont typeface="+mj-lt"/>
              <a:buAutoNum type="arabicPeriod"/>
              <a:defRPr/>
            </a:pPr>
            <a:r>
              <a:rPr lang="en-GB" dirty="0" smtClean="0">
                <a:solidFill>
                  <a:srgbClr val="0D38B3"/>
                </a:solidFill>
                <a:latin typeface="+mj-lt"/>
                <a:sym typeface="Wingdings" pitchFamily="2" charset="2"/>
              </a:rPr>
              <a:t>Do you ensure all tasks are thoroughly assessed?</a:t>
            </a:r>
          </a:p>
          <a:p>
            <a:pPr marL="342900" indent="-342900">
              <a:buClr>
                <a:srgbClr val="0000FF"/>
              </a:buClr>
              <a:buFont typeface="+mj-lt"/>
              <a:buAutoNum type="arabicPeriod"/>
              <a:defRPr/>
            </a:pPr>
            <a:r>
              <a:rPr lang="en-US" dirty="0" smtClean="0">
                <a:solidFill>
                  <a:srgbClr val="0D38B3"/>
                </a:solidFill>
                <a:latin typeface="+mj-lt"/>
                <a:sym typeface="Wingdings" pitchFamily="2" charset="2"/>
              </a:rPr>
              <a:t>Does your Risk Assessment contain a requirement to carry out a formal assessment to ascertain slope, force and rigging assembly capacity with documented formal calculations, prior to your equipment ascending or descending an incline?</a:t>
            </a:r>
          </a:p>
          <a:p>
            <a:pPr marL="342900" indent="-342900">
              <a:buClr>
                <a:srgbClr val="0000FF"/>
              </a:buClr>
              <a:buFont typeface="+mj-lt"/>
              <a:buAutoNum type="arabicPeriod"/>
              <a:defRPr/>
            </a:pPr>
            <a:r>
              <a:rPr lang="en-GB" dirty="0" smtClean="0">
                <a:solidFill>
                  <a:srgbClr val="0D38B3"/>
                </a:solidFill>
                <a:latin typeface="+mj-lt"/>
                <a:sym typeface="Wingdings" pitchFamily="2" charset="2"/>
              </a:rPr>
              <a:t>Do you ensure Risk Assessments are reviewed against actual tasks?</a:t>
            </a:r>
          </a:p>
          <a:p>
            <a:pPr marL="342900" indent="-342900">
              <a:buClr>
                <a:srgbClr val="0000FF"/>
              </a:buClr>
              <a:buFont typeface="+mj-lt"/>
              <a:buAutoNum type="arabicPeriod"/>
              <a:defRPr/>
            </a:pPr>
            <a:r>
              <a:rPr lang="en-GB" dirty="0" smtClean="0">
                <a:solidFill>
                  <a:srgbClr val="0D38B3"/>
                </a:solidFill>
                <a:latin typeface="+mj-lt"/>
                <a:sym typeface="Wingdings" pitchFamily="2" charset="2"/>
              </a:rPr>
              <a:t>Do you ensure your staff are trained and competency assessed? </a:t>
            </a:r>
          </a:p>
          <a:p>
            <a:pPr eaLnBrk="1" hangingPunct="1">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p>
        </p:txBody>
      </p:sp>
      <p:sp>
        <p:nvSpPr>
          <p:cNvPr id="13" name="Rectangle 12"/>
          <p:cNvSpPr/>
          <p:nvPr/>
        </p:nvSpPr>
        <p:spPr>
          <a:xfrm>
            <a:off x="826671" y="952609"/>
            <a:ext cx="5230919" cy="369332"/>
          </a:xfrm>
          <a:prstGeom prst="rect">
            <a:avLst/>
          </a:prstGeom>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24.01.2020     </a:t>
            </a:r>
            <a:r>
              <a:rPr lang="en-US" b="1" dirty="0">
                <a:solidFill>
                  <a:srgbClr val="333399"/>
                </a:solidFill>
                <a:latin typeface="Tahoma" pitchFamily="34" charset="0"/>
              </a:rPr>
              <a:t>Incident title: HiPo#02</a:t>
            </a:r>
          </a:p>
        </p:txBody>
      </p:sp>
      <p:sp>
        <p:nvSpPr>
          <p:cNvPr id="11" name="Google Shape;56681;p15"/>
          <p:cNvSpPr txBox="1">
            <a:spLocks noGrp="1"/>
          </p:cNvSpPr>
          <p:nvPr>
            <p:ph type="sldNum" idx="12"/>
          </p:nvPr>
        </p:nvSpPr>
        <p:spPr>
          <a:xfrm>
            <a:off x="8534400" y="6248400"/>
            <a:ext cx="1905000" cy="457200"/>
          </a:xfrm>
          <a:prstGeom prst="rect">
            <a:avLst/>
          </a:prstGeom>
          <a:noFill/>
          <a:ln>
            <a:noFill/>
          </a:ln>
        </p:spPr>
        <p:txBody>
          <a:bodyPr spcFirstLastPara="1" vert="horz" wrap="square" lIns="91425" tIns="45700" rIns="91425" bIns="45700" rtlCol="0" anchor="t" anchorCtr="0">
            <a:noAutofit/>
          </a:bodyPr>
          <a:lstStyle/>
          <a:p>
            <a:pPr algn="ctr"/>
            <a:fld id="{00000000-1234-1234-1234-123412341234}" type="slidenum">
              <a:rPr lang="en-US"/>
              <a:pPr algn="ctr"/>
              <a:t>2</a:t>
            </a:fld>
            <a:endParaRPr/>
          </a:p>
        </p:txBody>
      </p:sp>
    </p:spTree>
    <p:extLst>
      <p:ext uri="{BB962C8B-B14F-4D97-AF65-F5344CB8AC3E}">
        <p14:creationId xmlns:p14="http://schemas.microsoft.com/office/powerpoint/2010/main" val="188980343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92397</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7A44E4-88AC-48AE-B2EB-F8CF6F3A77DB}"/>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195</TotalTime>
  <Words>581</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50</cp:revision>
  <dcterms:created xsi:type="dcterms:W3CDTF">2018-09-24T07:27:56Z</dcterms:created>
  <dcterms:modified xsi:type="dcterms:W3CDTF">2020-10-28T10:45:05Z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