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269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95" d="100"/>
          <a:sy n="95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1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0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20644" y="729664"/>
            <a:ext cx="6824242" cy="483209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02.02.2020     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Title: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HiPo#04</a:t>
            </a:r>
            <a:endParaRPr lang="en-US" sz="16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What happened?</a:t>
            </a:r>
          </a:p>
          <a:p>
            <a:pPr marL="114300" indent="-114300" algn="just"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On </a:t>
            </a:r>
            <a:r>
              <a:rPr lang="en-US" dirty="0">
                <a:latin typeface="Calibri" panose="020F0502020204030204" pitchFamily="34" charset="0"/>
              </a:rPr>
              <a:t>02.02.2020 at approximately 19.30hrs. A driver while driving at night collided with 2 camels that were walking in the middle black top road. After the collision the vehicle moved to the hard shoulder and came to a halt. There were no injuries to the driver but vehicle sustain extensive damage. The camels left the scene, no evidence that the camel was injured. </a:t>
            </a:r>
            <a:endParaRPr lang="en-US" b="1" dirty="0">
              <a:latin typeface="Calibri" panose="020F0502020204030204" pitchFamily="34" charset="0"/>
              <a:cs typeface="Arial" charset="0"/>
            </a:endParaRPr>
          </a:p>
          <a:p>
            <a:pPr marL="457200" indent="-457200">
              <a:spcBef>
                <a:spcPct val="50000"/>
              </a:spcBef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marL="114300" indent="-114300" algn="just">
              <a:defRPr/>
            </a:pPr>
            <a:endParaRPr lang="en-US" sz="1600" b="1" dirty="0" smtClean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1600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from this incident</a:t>
            </a:r>
            <a:r>
              <a:rPr lang="en-US" sz="1600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</a:t>
            </a:r>
            <a:endParaRPr lang="en-US" sz="1600" b="1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anose="020B0604020202020204" pitchFamily="34" charset="0"/>
              </a:rPr>
              <a:t>Night driving can only be completed after authorization, of MSE7 or Local Co- Ordinator (Emergencies Only) regardless of </a:t>
            </a:r>
            <a:r>
              <a:rPr lang="en-US" sz="1600" dirty="0" smtClean="0">
                <a:cs typeface="Arial" panose="020B0604020202020204" pitchFamily="34" charset="0"/>
              </a:rPr>
              <a:t>distance.</a:t>
            </a:r>
            <a:endParaRPr lang="en-US" sz="16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anose="020B0604020202020204" pitchFamily="34" charset="0"/>
              </a:rPr>
              <a:t>Plan work accordingly so there is no need for night </a:t>
            </a:r>
            <a:r>
              <a:rPr lang="en-US" sz="1600" dirty="0" smtClean="0">
                <a:cs typeface="Arial" panose="020B0604020202020204" pitchFamily="34" charset="0"/>
              </a:rPr>
              <a:t>driving.</a:t>
            </a:r>
            <a:endParaRPr lang="en-US" sz="16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anose="020B0604020202020204" pitchFamily="34" charset="0"/>
              </a:rPr>
              <a:t>Journey management must be adhered to as per  SP- </a:t>
            </a:r>
            <a:r>
              <a:rPr lang="en-US" sz="1600" dirty="0" smtClean="0">
                <a:cs typeface="Arial" panose="020B0604020202020204" pitchFamily="34" charset="0"/>
              </a:rPr>
              <a:t>2000v4.</a:t>
            </a:r>
            <a:endParaRPr lang="en-US" sz="16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anose="020B0604020202020204" pitchFamily="34" charset="0"/>
              </a:rPr>
              <a:t>Always adjust your driving to road and environmental </a:t>
            </a:r>
            <a:r>
              <a:rPr lang="en-US" sz="1600" dirty="0" smtClean="0">
                <a:cs typeface="Arial" panose="020B0604020202020204" pitchFamily="34" charset="0"/>
              </a:rPr>
              <a:t>conditions.</a:t>
            </a:r>
            <a:endParaRPr lang="en-US" sz="16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 panose="020B0604020202020204" pitchFamily="34" charset="0"/>
              </a:rPr>
              <a:t>Understand the hazards of the road and journey before you start </a:t>
            </a:r>
            <a:r>
              <a:rPr lang="en-US" sz="1600" dirty="0" smtClean="0">
                <a:cs typeface="Arial" panose="020B0604020202020204" pitchFamily="34" charset="0"/>
              </a:rPr>
              <a:t>.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62825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620644" y="5780475"/>
            <a:ext cx="4488473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Be bright &amp; don’t drive at night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568449" y="39469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pic>
        <p:nvPicPr>
          <p:cNvPr id="17" name="Picture 2" descr="IMG-20200202-WA000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4319" y="903844"/>
            <a:ext cx="1752600" cy="211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981" y="903844"/>
            <a:ext cx="1737947" cy="2112049"/>
          </a:xfrm>
          <a:prstGeom prst="rect">
            <a:avLst/>
          </a:prstGeom>
        </p:spPr>
      </p:pic>
      <p:grpSp>
        <p:nvGrpSpPr>
          <p:cNvPr id="20" name="Group 131"/>
          <p:cNvGrpSpPr>
            <a:grpSpLocks/>
          </p:cNvGrpSpPr>
          <p:nvPr/>
        </p:nvGrpSpPr>
        <p:grpSpPr bwMode="auto">
          <a:xfrm>
            <a:off x="9456612" y="1979437"/>
            <a:ext cx="336550" cy="544513"/>
            <a:chOff x="3504" y="544"/>
            <a:chExt cx="2287" cy="1855"/>
          </a:xfrm>
        </p:grpSpPr>
        <p:sp>
          <p:nvSpPr>
            <p:cNvPr id="21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980" y="3331249"/>
            <a:ext cx="3346939" cy="2468744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20161" y="6337748"/>
            <a:ext cx="86841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 smtClean="0"/>
              <a:t>Drilling, Logistics, Operation, Engineering, Construction &amp; Exploration </a:t>
            </a:r>
            <a:endParaRPr lang="en-US" sz="2000" b="1" dirty="0" smtClean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45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731121" y="1244045"/>
            <a:ext cx="9853751" cy="470898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cs typeface="Arial" panose="020B0604020202020204" pitchFamily="34" charset="0"/>
                <a:sym typeface="Wingdings" pitchFamily="2" charset="2"/>
              </a:rPr>
              <a:t>Do you ensure driver is aware of all driving hazards in the area?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cs typeface="Arial" panose="020B0604020202020204" pitchFamily="34" charset="0"/>
                <a:sym typeface="Wingdings" pitchFamily="2" charset="2"/>
              </a:rPr>
              <a:t>Do you ensure you conduct regular briefings prior to all journeys? 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cs typeface="Arial" panose="020B0604020202020204" pitchFamily="34" charset="0"/>
                <a:sym typeface="Wingdings" pitchFamily="2" charset="2"/>
              </a:rPr>
              <a:t>Do you ensure routine driving tasks are planned in accordance with SP 2000 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cs typeface="Arial" panose="020B0604020202020204" pitchFamily="34" charset="0"/>
                <a:sym typeface="Wingdings" pitchFamily="2" charset="2"/>
              </a:rPr>
              <a:t>Do you ensure that you plan all work activities during day light hours?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cs typeface="Arial" panose="020B0604020202020204" pitchFamily="34" charset="0"/>
                <a:sym typeface="Wingdings" pitchFamily="2" charset="2"/>
              </a:rPr>
              <a:t>Do you ensure that approval for all journeys are authorized by a journey manager and as necessary by the PDO Area Co-</a:t>
            </a:r>
            <a:r>
              <a:rPr lang="en-US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  <a:sym typeface="Wingdings" pitchFamily="2" charset="2"/>
              </a:rPr>
              <a:t>ordinator</a:t>
            </a:r>
            <a:r>
              <a:rPr lang="en-US" dirty="0">
                <a:solidFill>
                  <a:srgbClr val="0033CC"/>
                </a:solidFill>
                <a:latin typeface="+mj-lt"/>
                <a:cs typeface="Arial" panose="020B0604020202020204" pitchFamily="34" charset="0"/>
                <a:sym typeface="Wingdings" pitchFamily="2" charset="2"/>
              </a:rPr>
              <a:t>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cs typeface="Arial" panose="020B0604020202020204" pitchFamily="34" charset="0"/>
                <a:sym typeface="Wingdings" pitchFamily="2" charset="2"/>
              </a:rPr>
              <a:t>Do you ensure that HSE Management of Change is carried out when there has been a change in the scope of work? </a:t>
            </a:r>
          </a:p>
          <a:p>
            <a:pPr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**If the answer is NO to any of the above questions please ensure you take action to correct this finding. </a:t>
            </a:r>
          </a:p>
          <a:p>
            <a:pPr marL="119063" indent="-119063">
              <a:buFontTx/>
              <a:buChar char="•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19063" indent="-119063"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	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171241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731121" y="874713"/>
            <a:ext cx="63818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 02.02.2020      Title: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HiPo#04</a:t>
            </a:r>
            <a:endParaRPr lang="en-US" b="1" dirty="0">
              <a:solidFill>
                <a:srgbClr val="33339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933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92399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91874E2A-21F0-428C-B295-4F7C2AE75B50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544</Words>
  <Application>Microsoft Office PowerPoint</Application>
  <PresentationFormat>Widescreen</PresentationFormat>
  <Paragraphs>53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Gill Sans Light</vt:lpstr>
      <vt:lpstr>Tahoma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55</cp:revision>
  <dcterms:created xsi:type="dcterms:W3CDTF">2018-09-24T07:27:56Z</dcterms:created>
  <dcterms:modified xsi:type="dcterms:W3CDTF">2020-10-28T10:46:43Z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