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2"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0D38B3"/>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smtClean="0"/>
              <a:t>Ensure all dates and titles are input </a:t>
            </a:r>
          </a:p>
          <a:p>
            <a:endParaRPr lang="en-US" smtClean="0"/>
          </a:p>
          <a:p>
            <a:r>
              <a:rPr lang="en-US" smtClean="0"/>
              <a:t>A short description should be provided without mentioning names of contractors or individuals.  You should include, what happened, to who (by job title) and what injuries this resulted in.  Nothing more!</a:t>
            </a:r>
          </a:p>
          <a:p>
            <a:endParaRPr lang="en-US" smtClean="0"/>
          </a:p>
          <a:p>
            <a:r>
              <a:rPr lang="en-US" smtClean="0"/>
              <a:t>Four to five bullet points highlighting the main findings from the investigation.  Remember the target audience is the front line staff so this should be written in simple terms in a way that everyone can understand.</a:t>
            </a:r>
          </a:p>
          <a:p>
            <a:endParaRPr lang="en-US" smtClean="0"/>
          </a:p>
          <a:p>
            <a:r>
              <a:rPr lang="en-US" smtClean="0"/>
              <a:t>The strap line should be the main point you want to get across</a:t>
            </a:r>
          </a:p>
          <a:p>
            <a:endParaRPr lang="en-US" smtClean="0"/>
          </a:p>
          <a:p>
            <a:r>
              <a:rPr lang="en-US" smtClean="0"/>
              <a:t>The images should be self explanatory, what went wrong (if you create a reconstruction please ensure you do not put people at risk) and below how it should be done.   </a:t>
            </a:r>
          </a:p>
        </p:txBody>
      </p:sp>
      <p:sp>
        <p:nvSpPr>
          <p:cNvPr id="44035" name="Slide Number Placeholder 3"/>
          <p:cNvSpPr>
            <a:spLocks noGrp="1"/>
          </p:cNvSpPr>
          <p:nvPr>
            <p:ph type="sldNum" sz="quarter" idx="5"/>
          </p:nvPr>
        </p:nvSpPr>
        <p:spPr>
          <a:noFill/>
        </p:spPr>
        <p:txBody>
          <a:bodyPr/>
          <a:lstStyle/>
          <a:p>
            <a:fld id="{CB8A1EDA-1325-4DA3-931A-3CE847E6809F}" type="slidenum">
              <a:rPr lang="en-US" smtClean="0">
                <a:cs typeface="Arial" charset="0"/>
              </a:rPr>
              <a:pPr/>
              <a:t>1</a:t>
            </a:fld>
            <a:endParaRPr lang="en-US" smtClean="0">
              <a:cs typeface="Arial" charset="0"/>
            </a:endParaRPr>
          </a:p>
        </p:txBody>
      </p:sp>
    </p:spTree>
    <p:extLst>
      <p:ext uri="{BB962C8B-B14F-4D97-AF65-F5344CB8AC3E}">
        <p14:creationId xmlns:p14="http://schemas.microsoft.com/office/powerpoint/2010/main" val="186957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en-US" smtClean="0"/>
              <a:t>Ensure all dates and titles are input </a:t>
            </a:r>
          </a:p>
          <a:p>
            <a:endParaRPr lang="en-US" smtClean="0">
              <a:solidFill>
                <a:srgbClr val="0033CC"/>
              </a:solidFill>
              <a:latin typeface="Arial" charset="0"/>
              <a:cs typeface="Arial" charset="0"/>
              <a:sym typeface="Wingdings" pitchFamily="2" charset="2"/>
            </a:endParaRPr>
          </a:p>
          <a:p>
            <a:r>
              <a:rPr lang="en-US"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smtClean="0">
              <a:solidFill>
                <a:srgbClr val="0033CC"/>
              </a:solidFill>
              <a:latin typeface="Arial" charset="0"/>
              <a:cs typeface="Arial" charset="0"/>
              <a:sym typeface="Wingdings" pitchFamily="2" charset="2"/>
            </a:endParaRPr>
          </a:p>
          <a:p>
            <a:r>
              <a:rPr lang="en-US" smtClean="0">
                <a:solidFill>
                  <a:srgbClr val="0033CC"/>
                </a:solidFill>
                <a:latin typeface="Arial" charset="0"/>
                <a:cs typeface="Arial" charset="0"/>
                <a:sym typeface="Wingdings" pitchFamily="2" charset="2"/>
              </a:rPr>
              <a:t>Imagine you have to audit other companies to see if they could have the same issues.</a:t>
            </a:r>
          </a:p>
          <a:p>
            <a:endParaRPr lang="en-US" smtClean="0">
              <a:solidFill>
                <a:srgbClr val="0033CC"/>
              </a:solidFill>
              <a:latin typeface="Arial" charset="0"/>
              <a:cs typeface="Arial" charset="0"/>
              <a:sym typeface="Wingdings" pitchFamily="2" charset="2"/>
            </a:endParaRPr>
          </a:p>
          <a:p>
            <a:r>
              <a:rPr lang="en-US" smtClean="0">
                <a:solidFill>
                  <a:srgbClr val="0033CC"/>
                </a:solidFill>
                <a:latin typeface="Arial" charset="0"/>
                <a:cs typeface="Arial" charset="0"/>
                <a:sym typeface="Wingdings" pitchFamily="2" charset="2"/>
              </a:rPr>
              <a:t>These questions should start with: Do you ensure…………………?</a:t>
            </a:r>
            <a:endParaRPr lang="en-US" smtClean="0">
              <a:latin typeface="Arial" charset="0"/>
              <a:cs typeface="Arial" charset="0"/>
            </a:endParaRPr>
          </a:p>
        </p:txBody>
      </p:sp>
      <p:sp>
        <p:nvSpPr>
          <p:cNvPr id="46083" name="Slide Number Placeholder 3"/>
          <p:cNvSpPr>
            <a:spLocks noGrp="1"/>
          </p:cNvSpPr>
          <p:nvPr>
            <p:ph type="sldNum" sz="quarter" idx="5"/>
          </p:nvPr>
        </p:nvSpPr>
        <p:spPr>
          <a:noFill/>
        </p:spPr>
        <p:txBody>
          <a:bodyPr/>
          <a:lstStyle/>
          <a:p>
            <a:fld id="{03C2A7AA-DFCC-4F72-9EEA-FF07B7F10B91}" type="slidenum">
              <a:rPr lang="en-US" smtClean="0">
                <a:cs typeface="Arial" charset="0"/>
              </a:rPr>
              <a:pPr/>
              <a:t>2</a:t>
            </a:fld>
            <a:endParaRPr lang="en-US" smtClean="0">
              <a:cs typeface="Arial" charset="0"/>
            </a:endParaRPr>
          </a:p>
        </p:txBody>
      </p:sp>
    </p:spTree>
    <p:extLst>
      <p:ext uri="{BB962C8B-B14F-4D97-AF65-F5344CB8AC3E}">
        <p14:creationId xmlns:p14="http://schemas.microsoft.com/office/powerpoint/2010/main" val="127460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490536" y="646114"/>
            <a:ext cx="7565520" cy="5278368"/>
          </a:xfrm>
          <a:prstGeom prst="rect">
            <a:avLst/>
          </a:prstGeom>
          <a:noFill/>
          <a:ln w="19050">
            <a:noFill/>
            <a:miter lim="800000"/>
            <a:headEnd/>
            <a:tailEnd/>
          </a:ln>
        </p:spPr>
        <p:txBody>
          <a:bodyPr wrap="square">
            <a:spAutoFit/>
          </a:bodyPr>
          <a:lstStyle/>
          <a:p>
            <a:pPr marL="114300" indent="-114300" algn="just" eaLnBrk="0" hangingPunct="0"/>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06.02.2020     </a:t>
            </a:r>
            <a:r>
              <a:rPr lang="en-US" b="1" dirty="0">
                <a:solidFill>
                  <a:srgbClr val="333399"/>
                </a:solidFill>
                <a:latin typeface="Tahoma" pitchFamily="34" charset="0"/>
              </a:rPr>
              <a:t>Incident </a:t>
            </a:r>
            <a:r>
              <a:rPr lang="en-US" b="1" dirty="0" smtClean="0">
                <a:solidFill>
                  <a:srgbClr val="333399"/>
                </a:solidFill>
                <a:latin typeface="Tahoma" pitchFamily="34" charset="0"/>
              </a:rPr>
              <a:t>title: HiPo#05 </a:t>
            </a:r>
          </a:p>
          <a:p>
            <a:pPr marL="114300" indent="-114300" algn="just" eaLnBrk="0" hangingPunct="0"/>
            <a:endParaRPr lang="en-US" b="1" dirty="0">
              <a:solidFill>
                <a:srgbClr val="333399"/>
              </a:solidFill>
              <a:latin typeface="Tahoma" pitchFamily="34" charset="0"/>
            </a:endParaRPr>
          </a:p>
          <a:p>
            <a:pPr marL="114300" indent="-114300" algn="just" eaLnBrk="0" hangingPunct="0"/>
            <a:r>
              <a:rPr lang="en-US" b="1" dirty="0" smtClean="0">
                <a:solidFill>
                  <a:srgbClr val="FF0000"/>
                </a:solidFill>
                <a:latin typeface="Tahoma" pitchFamily="34" charset="0"/>
              </a:rPr>
              <a:t>What </a:t>
            </a:r>
            <a:r>
              <a:rPr lang="en-US" b="1" dirty="0">
                <a:solidFill>
                  <a:srgbClr val="FF0000"/>
                </a:solidFill>
                <a:latin typeface="Tahoma" pitchFamily="34" charset="0"/>
              </a:rPr>
              <a:t>happened?</a:t>
            </a:r>
            <a:endParaRPr lang="en-US" dirty="0">
              <a:solidFill>
                <a:srgbClr val="FF0000"/>
              </a:solidFill>
              <a:latin typeface="Tahoma" pitchFamily="34" charset="0"/>
            </a:endParaRPr>
          </a:p>
          <a:p>
            <a:pPr marL="114300" indent="-114300" eaLnBrk="0" hangingPunct="0">
              <a:spcBef>
                <a:spcPct val="50000"/>
              </a:spcBef>
            </a:pPr>
            <a:r>
              <a:rPr lang="en-US" dirty="0" smtClean="0">
                <a:cs typeface="Tahoma" pitchFamily="34" charset="0"/>
              </a:rPr>
              <a:t>  At </a:t>
            </a:r>
            <a:r>
              <a:rPr lang="en-US" dirty="0">
                <a:cs typeface="Tahoma" pitchFamily="34" charset="0"/>
              </a:rPr>
              <a:t>around 09:00 am, Carrier was spotted on the Low-Bed truck, </a:t>
            </a:r>
            <a:r>
              <a:rPr lang="en-US" dirty="0" smtClean="0">
                <a:cs typeface="Tahoma" pitchFamily="34" charset="0"/>
              </a:rPr>
              <a:t>it was </a:t>
            </a:r>
            <a:r>
              <a:rPr lang="en-US" dirty="0">
                <a:cs typeface="Tahoma" pitchFamily="34" charset="0"/>
              </a:rPr>
              <a:t>noticed that the hoist carrier is not in the center of the low bed (Right side tires were slightly on the edge of the low bed). The driver informed RM and they decided to move and bring it to the center. It started with the HGV driver going forward while adjusting the direction of the carrier, as he was going on reverse the carrier tire on the right side crossed the edge resulting in falling the whole carrier on its right side. No injuries were reported.</a:t>
            </a:r>
          </a:p>
          <a:p>
            <a:pPr marL="114300" indent="-114300"/>
            <a:endParaRPr lang="en-US" sz="1000" dirty="0" smtClean="0">
              <a:solidFill>
                <a:srgbClr val="000000"/>
              </a:solidFill>
              <a:latin typeface="Arial" charset="0"/>
            </a:endParaRPr>
          </a:p>
          <a:p>
            <a:pPr marL="114300" indent="-114300"/>
            <a:endParaRPr lang="en-US" sz="1000" dirty="0">
              <a:solidFill>
                <a:srgbClr val="000000"/>
              </a:solidFill>
              <a:latin typeface="Arial" charset="0"/>
            </a:endParaRPr>
          </a:p>
          <a:p>
            <a:pPr marL="114300" indent="-114300" algn="just" eaLnBrk="0" hangingPunct="0"/>
            <a:r>
              <a:rPr lang="en-US" sz="1600" b="1" dirty="0">
                <a:solidFill>
                  <a:srgbClr val="333399"/>
                </a:solidFill>
                <a:latin typeface="Tahoma" pitchFamily="34" charset="0"/>
              </a:rPr>
              <a:t>Your learning from this incident..</a:t>
            </a:r>
          </a:p>
          <a:p>
            <a:pPr marL="114300" indent="-114300" algn="just" eaLnBrk="0" hangingPunct="0"/>
            <a:endParaRPr lang="en-US" sz="600" dirty="0">
              <a:solidFill>
                <a:srgbClr val="000000"/>
              </a:solidFill>
              <a:latin typeface="Arial" charset="0"/>
            </a:endParaRPr>
          </a:p>
          <a:p>
            <a:pPr marL="114300" indent="-114300" eaLnBrk="0" hangingPunct="0">
              <a:buFont typeface="Arial" charset="0"/>
              <a:buChar char="•"/>
            </a:pPr>
            <a:r>
              <a:rPr lang="en-US" sz="1600" dirty="0">
                <a:cs typeface="Arial" panose="020B0604020202020204" pitchFamily="34" charset="0"/>
              </a:rPr>
              <a:t>Always ensure effective Banks man available at all sides to giving signals to the driver. </a:t>
            </a:r>
          </a:p>
          <a:p>
            <a:pPr marL="114300" indent="-114300" eaLnBrk="0" hangingPunct="0">
              <a:buFont typeface="Arial" charset="0"/>
              <a:buChar char="•"/>
            </a:pPr>
            <a:r>
              <a:rPr lang="en-US" sz="1600" dirty="0">
                <a:cs typeface="Arial" panose="020B0604020202020204" pitchFamily="34" charset="0"/>
              </a:rPr>
              <a:t>Rig manager to ensure the Carrier loading operation is done under his full supervision from its very start.</a:t>
            </a:r>
          </a:p>
          <a:p>
            <a:pPr marL="114300" indent="-114300" eaLnBrk="0" hangingPunct="0">
              <a:buFont typeface="Arial" charset="0"/>
              <a:buChar char="•"/>
            </a:pPr>
            <a:r>
              <a:rPr lang="en-US" sz="1600" dirty="0">
                <a:cs typeface="Arial" panose="020B0604020202020204" pitchFamily="34" charset="0"/>
              </a:rPr>
              <a:t>All banks men shall be on a safe distance around the low bed while loading is ongoing </a:t>
            </a:r>
            <a:endParaRPr lang="en-US" sz="1600" dirty="0">
              <a:solidFill>
                <a:schemeClr val="accent2"/>
              </a:solidFill>
              <a:cs typeface="Arial" panose="020B0604020202020204" pitchFamily="34" charset="0"/>
            </a:endParaRPr>
          </a:p>
          <a:p>
            <a:pPr marL="114300" indent="-114300" eaLnBrk="0" hangingPunct="0">
              <a:buFont typeface="Arial" charset="0"/>
              <a:buChar char="•"/>
            </a:pPr>
            <a:r>
              <a:rPr lang="en-US" sz="1600" dirty="0">
                <a:cs typeface="Arial" panose="020B0604020202020204" pitchFamily="34" charset="0"/>
              </a:rPr>
              <a:t>Always ensure empowerment to stop work is been exercised. </a:t>
            </a:r>
          </a:p>
          <a:p>
            <a:pPr marL="114300" indent="-114300" eaLnBrk="0" hangingPunct="0">
              <a:buFont typeface="Arial" charset="0"/>
              <a:buChar char="•"/>
            </a:pPr>
            <a:r>
              <a:rPr lang="en-US" sz="1600" dirty="0">
                <a:cs typeface="Arial" panose="020B0604020202020204" pitchFamily="34" charset="0"/>
              </a:rPr>
              <a:t>Always Ensure PTW in place is effective</a:t>
            </a:r>
          </a:p>
          <a:p>
            <a:pPr marL="114300" indent="-114300" eaLnBrk="0" hangingPunct="0"/>
            <a:endParaRPr lang="en-US" sz="1000" dirty="0">
              <a:latin typeface="Arial" charset="0"/>
              <a:cs typeface="Tahoma" pitchFamily="34" charset="0"/>
            </a:endParaRPr>
          </a:p>
        </p:txBody>
      </p:sp>
      <p:sp>
        <p:nvSpPr>
          <p:cNvPr id="43010"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eaLnBrk="0" hangingPunct="0">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56297" y="5907503"/>
            <a:ext cx="5568620" cy="338554"/>
          </a:xfrm>
          <a:prstGeom prst="rect">
            <a:avLst/>
          </a:prstGeom>
          <a:solidFill>
            <a:srgbClr val="0070C0"/>
          </a:solidFill>
          <a:ln w="9525">
            <a:noFill/>
            <a:miter lim="800000"/>
            <a:headEnd/>
            <a:tailEnd/>
          </a:ln>
        </p:spPr>
        <p:txBody>
          <a:bodyPr wrap="square">
            <a:spAutoFit/>
          </a:bodyPr>
          <a:lstStyle/>
          <a:p>
            <a:pPr algn="ctr">
              <a:defRPr/>
            </a:pPr>
            <a:r>
              <a:rPr lang="en-US" sz="1600" b="1" dirty="0">
                <a:solidFill>
                  <a:srgbClr val="FFFF00"/>
                </a:solidFill>
                <a:latin typeface="Tahoma" pitchFamily="34" charset="0"/>
              </a:rPr>
              <a:t>Always Align the Vehicle prior loading onto low bed </a:t>
            </a:r>
            <a:endParaRPr lang="en-US" sz="1600" b="1" strike="sngStrike" dirty="0">
              <a:solidFill>
                <a:srgbClr val="FFFF00"/>
              </a:solidFill>
              <a:latin typeface="Tahoma"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eaLnBrk="0" hangingPunct="0">
              <a:defRPr/>
            </a:pPr>
            <a:r>
              <a:rPr lang="en-GB" sz="3600" b="1" dirty="0">
                <a:latin typeface="+mj-lt"/>
              </a:rPr>
              <a:t>PDO Second Alert</a:t>
            </a:r>
          </a:p>
        </p:txBody>
      </p:sp>
      <p:pic>
        <p:nvPicPr>
          <p:cNvPr id="43014" name="Picture 1"/>
          <p:cNvPicPr>
            <a:picLocks noChangeAspect="1"/>
          </p:cNvPicPr>
          <p:nvPr/>
        </p:nvPicPr>
        <p:blipFill>
          <a:blip r:embed="rId3"/>
          <a:srcRect/>
          <a:stretch>
            <a:fillRect/>
          </a:stretch>
        </p:blipFill>
        <p:spPr bwMode="auto">
          <a:xfrm>
            <a:off x="8208456" y="1005087"/>
            <a:ext cx="3352800" cy="2268537"/>
          </a:xfrm>
          <a:prstGeom prst="rect">
            <a:avLst/>
          </a:prstGeom>
          <a:noFill/>
          <a:ln w="9525">
            <a:noFill/>
            <a:miter lim="800000"/>
            <a:headEnd/>
            <a:tailEnd/>
          </a:ln>
        </p:spPr>
      </p:pic>
      <p:grpSp>
        <p:nvGrpSpPr>
          <p:cNvPr id="43015" name="Group 131"/>
          <p:cNvGrpSpPr>
            <a:grpSpLocks/>
          </p:cNvGrpSpPr>
          <p:nvPr/>
        </p:nvGrpSpPr>
        <p:grpSpPr bwMode="auto">
          <a:xfrm>
            <a:off x="11148506" y="2661445"/>
            <a:ext cx="336550" cy="544513"/>
            <a:chOff x="3504" y="544"/>
            <a:chExt cx="2287" cy="1855"/>
          </a:xfrm>
        </p:grpSpPr>
        <p:sp>
          <p:nvSpPr>
            <p:cNvPr id="43018"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43019"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43016" name="Picture 1"/>
          <p:cNvPicPr>
            <a:picLocks noChangeAspect="1"/>
          </p:cNvPicPr>
          <p:nvPr/>
        </p:nvPicPr>
        <p:blipFill>
          <a:blip r:embed="rId4"/>
          <a:srcRect/>
          <a:stretch>
            <a:fillRect/>
          </a:stretch>
        </p:blipFill>
        <p:spPr bwMode="auto">
          <a:xfrm>
            <a:off x="8208456" y="3767039"/>
            <a:ext cx="3429000" cy="2176463"/>
          </a:xfrm>
          <a:prstGeom prst="rect">
            <a:avLst/>
          </a:prstGeom>
          <a:noFill/>
          <a:ln w="9525">
            <a:noFill/>
            <a:miter lim="800000"/>
            <a:headEnd/>
            <a:tailEnd/>
          </a:ln>
        </p:spPr>
      </p:pic>
      <p:sp>
        <p:nvSpPr>
          <p:cNvPr id="43017" name="Freeform 132"/>
          <p:cNvSpPr>
            <a:spLocks/>
          </p:cNvSpPr>
          <p:nvPr/>
        </p:nvSpPr>
        <p:spPr bwMode="auto">
          <a:xfrm>
            <a:off x="11027856" y="536723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2" name="Rectangle 11"/>
          <p:cNvSpPr>
            <a:spLocks noChangeArrowheads="1"/>
          </p:cNvSpPr>
          <p:nvPr/>
        </p:nvSpPr>
        <p:spPr bwMode="auto">
          <a:xfrm>
            <a:off x="394306" y="6370540"/>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Drilling, Logistics, Engineering &amp; construction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2583716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53547" y="1279880"/>
            <a:ext cx="8351838" cy="4647426"/>
          </a:xfrm>
          <a:prstGeom prst="rect">
            <a:avLst/>
          </a:prstGeom>
          <a:noFill/>
          <a:ln w="19050">
            <a:noFill/>
            <a:miter lim="800000"/>
            <a:headEnd/>
            <a:tailEnd/>
          </a:ln>
        </p:spPr>
        <p:txBody>
          <a:bodyPr>
            <a:spAutoFit/>
          </a:bodyPr>
          <a:lstStyle/>
          <a:p>
            <a:pPr algn="just">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mj-lt"/>
            </a:endParaRPr>
          </a:p>
          <a:p>
            <a:pPr marL="342900" indent="-342900">
              <a:buFont typeface="+mj-lt"/>
              <a:buAutoNum type="arabicPeriod"/>
              <a:defRPr/>
            </a:pPr>
            <a:r>
              <a:rPr lang="en-US" dirty="0">
                <a:solidFill>
                  <a:srgbClr val="0033CC"/>
                </a:solidFill>
                <a:latin typeface="+mj-lt"/>
                <a:sym typeface="Wingdings" pitchFamily="2" charset="2"/>
              </a:rPr>
              <a:t>Do you ensure Loading/unloading operation on low bed are included in your procedure and dynamic risk assessed?</a:t>
            </a:r>
          </a:p>
          <a:p>
            <a:pPr marL="342900" indent="-342900">
              <a:buFont typeface="+mj-lt"/>
              <a:buAutoNum type="arabicPeriod"/>
              <a:defRPr/>
            </a:pPr>
            <a:r>
              <a:rPr lang="en-US" dirty="0">
                <a:solidFill>
                  <a:srgbClr val="0033CC"/>
                </a:solidFill>
                <a:latin typeface="+mj-lt"/>
                <a:sym typeface="Wingdings" pitchFamily="2" charset="2"/>
              </a:rPr>
              <a:t>Do you ensure Loading/unloading operation appropriately supervised ?</a:t>
            </a:r>
          </a:p>
          <a:p>
            <a:pPr marL="342900" indent="-342900">
              <a:buFont typeface="+mj-lt"/>
              <a:buAutoNum type="arabicPeriod"/>
              <a:defRPr/>
            </a:pPr>
            <a:r>
              <a:rPr lang="en-US" dirty="0">
                <a:solidFill>
                  <a:srgbClr val="0033CC"/>
                </a:solidFill>
                <a:latin typeface="+mj-lt"/>
                <a:sym typeface="Wingdings" pitchFamily="2" charset="2"/>
              </a:rPr>
              <a:t>Do you ensure appropriate interventions/STOP are exercised within your  team?</a:t>
            </a:r>
          </a:p>
          <a:p>
            <a:pPr marL="342900" indent="-342900">
              <a:buFont typeface="+mj-lt"/>
              <a:buAutoNum type="arabicPeriod"/>
              <a:defRPr/>
            </a:pPr>
            <a:r>
              <a:rPr lang="en-US" dirty="0">
                <a:solidFill>
                  <a:srgbClr val="0033CC"/>
                </a:solidFill>
                <a:latin typeface="+mj-lt"/>
                <a:sym typeface="Wingdings" pitchFamily="2" charset="2"/>
              </a:rPr>
              <a:t>Do you ensure competent  banksman are available  and trained  ? </a:t>
            </a:r>
          </a:p>
          <a:p>
            <a:pPr marL="342900" indent="-342900">
              <a:buFont typeface="+mj-lt"/>
              <a:buAutoNum type="arabicPeriod"/>
              <a:defRPr/>
            </a:pPr>
            <a:r>
              <a:rPr lang="en-US" dirty="0">
                <a:solidFill>
                  <a:srgbClr val="0033CC"/>
                </a:solidFill>
                <a:latin typeface="+mj-lt"/>
                <a:sym typeface="Wingdings" pitchFamily="2" charset="2"/>
              </a:rPr>
              <a:t>Do you ensure PTW procedure is effective ?</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smtClean="0">
              <a:solidFill>
                <a:srgbClr val="0033CC"/>
              </a:solidFill>
              <a:latin typeface="+mj-lt"/>
              <a:sym typeface="Wingdings" pitchFamily="2" charset="2"/>
            </a:endParaRPr>
          </a:p>
          <a:p>
            <a:pPr marL="342900" indent="-342900">
              <a:defRPr/>
            </a:pPr>
            <a:r>
              <a:rPr lang="en-US" sz="1000" i="1" dirty="0" smtClean="0">
                <a:solidFill>
                  <a:srgbClr val="0033CC"/>
                </a:solidFill>
                <a:latin typeface="+mj-lt"/>
                <a:sym typeface="Wingdings" pitchFamily="2" charset="2"/>
              </a:rPr>
              <a:t>* </a:t>
            </a:r>
            <a:r>
              <a:rPr lang="en-US" sz="1000" i="1" dirty="0">
                <a:solidFill>
                  <a:srgbClr val="0033CC"/>
                </a:solidFill>
                <a:latin typeface="+mj-lt"/>
                <a:sym typeface="Wingdings" pitchFamily="2" charset="2"/>
              </a:rPr>
              <a:t>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45058" name="Group 9"/>
          <p:cNvGrpSpPr>
            <a:grpSpLocks/>
          </p:cNvGrpSpPr>
          <p:nvPr/>
        </p:nvGrpSpPr>
        <p:grpSpPr bwMode="auto">
          <a:xfrm>
            <a:off x="1536701" y="-228600"/>
            <a:ext cx="8920163" cy="990600"/>
            <a:chOff x="9" y="-144"/>
            <a:chExt cx="6087" cy="624"/>
          </a:xfrm>
        </p:grpSpPr>
        <p:sp>
          <p:nvSpPr>
            <p:cNvPr id="45061"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eaLnBrk="0" hangingPunct="0">
                <a:defRPr/>
              </a:pPr>
              <a:r>
                <a:rPr lang="en-GB" sz="3600" b="1" dirty="0">
                  <a:latin typeface="+mj-lt"/>
                </a:rPr>
                <a:t>Management self audit </a:t>
              </a:r>
            </a:p>
          </p:txBody>
        </p:sp>
        <p:sp>
          <p:nvSpPr>
            <p:cNvPr id="45063"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eaLnBrk="0" hangingPunct="0">
                <a:spcBef>
                  <a:spcPct val="10000"/>
                </a:spcBef>
              </a:pPr>
              <a:endParaRPr lang="en-GB" sz="1200" b="1">
                <a:solidFill>
                  <a:srgbClr val="000000"/>
                </a:solidFill>
                <a:latin typeface="Arial" charset="0"/>
              </a:endParaRPr>
            </a:p>
          </p:txBody>
        </p:sp>
        <p:sp>
          <p:nvSpPr>
            <p:cNvPr id="45064"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45059" name="Rectangle 8"/>
          <p:cNvSpPr>
            <a:spLocks noChangeArrowheads="1"/>
          </p:cNvSpPr>
          <p:nvPr/>
        </p:nvSpPr>
        <p:spPr bwMode="auto">
          <a:xfrm>
            <a:off x="910266" y="874713"/>
            <a:ext cx="5426486" cy="369332"/>
          </a:xfrm>
          <a:prstGeom prst="rect">
            <a:avLst/>
          </a:prstGeom>
          <a:noFill/>
          <a:ln w="9525">
            <a:noFill/>
            <a:miter lim="800000"/>
            <a:headEnd/>
            <a:tailEnd/>
          </a:ln>
        </p:spPr>
        <p:txBody>
          <a:bodyPr wrap="none">
            <a:spAutoFit/>
          </a:bodyPr>
          <a:lstStyle/>
          <a:p>
            <a:pPr marL="114300" indent="-114300" algn="just" eaLnBrk="0" hangingPunct="0"/>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06.02.2020     </a:t>
            </a:r>
            <a:r>
              <a:rPr lang="en-US" b="1" dirty="0">
                <a:solidFill>
                  <a:srgbClr val="333399"/>
                </a:solidFill>
                <a:latin typeface="Tahoma" pitchFamily="34" charset="0"/>
              </a:rPr>
              <a:t>Incident title: HiPo#05 </a:t>
            </a:r>
          </a:p>
        </p:txBody>
      </p:sp>
    </p:spTree>
    <p:extLst>
      <p:ext uri="{BB962C8B-B14F-4D97-AF65-F5344CB8AC3E}">
        <p14:creationId xmlns:p14="http://schemas.microsoft.com/office/powerpoint/2010/main" val="2504430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92400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4501653-DC2D-4B59-9802-90A3CE63BEC3}"/>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282</TotalTime>
  <Words>538</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58</cp:revision>
  <dcterms:created xsi:type="dcterms:W3CDTF">2018-09-24T07:27:56Z</dcterms:created>
  <dcterms:modified xsi:type="dcterms:W3CDTF">2020-10-28T10:47:27Z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