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0B0"/>
    <a:srgbClr val="CC3300"/>
    <a:srgbClr val="0D38B3"/>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81492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03560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mbnas03\QHSE\QHSE\7. Implementation and Performance Monitoring\7.2 Incident Reporting, Investigation and Review\Incidents Workover\PDO\2020\4- Hoist 36 AD 02-10-2020\Screenshot_٢٠٢٠٠٢١٦-١١٢٢٣٩_WhatsAp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18509" y="3429000"/>
            <a:ext cx="3129317" cy="2294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bnas03\QHSE\QHSE\7. Implementation and Performance Monitoring\7.2 Incident Reporting, Investigation and Review\Incidents Workover\PDO\2020\4- Hoist 36 AD 02-10-2020\Screenshot_٢٠٢٠٠٢١٦-١١٢٢٥٧_WhatsAp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5800" y="1018438"/>
            <a:ext cx="3142026" cy="230439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2"/>
          <p:cNvSpPr txBox="1">
            <a:spLocks noChangeArrowheads="1"/>
          </p:cNvSpPr>
          <p:nvPr/>
        </p:nvSpPr>
        <p:spPr bwMode="auto">
          <a:xfrm>
            <a:off x="493376" y="727136"/>
            <a:ext cx="7308804" cy="5047536"/>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smtClean="0">
                <a:solidFill>
                  <a:srgbClr val="333399"/>
                </a:solidFill>
                <a:latin typeface="Tahoma" pitchFamily="34" charset="0"/>
              </a:rPr>
              <a:t>10.02.2020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HiPo#06 </a:t>
            </a:r>
            <a:endParaRPr lang="en-US"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p>
          <a:p>
            <a:pPr algn="just"/>
            <a:endParaRPr lang="en-US" sz="1100" dirty="0">
              <a:latin typeface="+mj-lt"/>
            </a:endParaRPr>
          </a:p>
          <a:p>
            <a:pPr algn="just"/>
            <a:r>
              <a:rPr lang="en-US" dirty="0">
                <a:solidFill>
                  <a:srgbClr val="000000"/>
                </a:solidFill>
                <a:cs typeface="Arial" panose="020B0604020202020204" pitchFamily="34" charset="0"/>
              </a:rPr>
              <a:t>At approximately 10:24hrs on 10</a:t>
            </a:r>
            <a:r>
              <a:rPr lang="en-US" baseline="30000" dirty="0">
                <a:solidFill>
                  <a:srgbClr val="000000"/>
                </a:solidFill>
                <a:cs typeface="Arial" panose="020B0604020202020204" pitchFamily="34" charset="0"/>
              </a:rPr>
              <a:t>th</a:t>
            </a:r>
            <a:r>
              <a:rPr lang="en-US" dirty="0">
                <a:solidFill>
                  <a:srgbClr val="000000"/>
                </a:solidFill>
                <a:cs typeface="Arial" panose="020B0604020202020204" pitchFamily="34" charset="0"/>
              </a:rPr>
              <a:t>February 2020, running in hole milling bottom hole assembly was in progress. Assistant driller was on the brake and a floor man was operating the power tong to disengage</a:t>
            </a:r>
            <a:r>
              <a:rPr lang="en-US" dirty="0">
                <a:cs typeface="Arial" panose="020B0604020202020204" pitchFamily="34" charset="0"/>
              </a:rPr>
              <a:t>. During this time the Assistant driller released his hand from the brake handle and stretched himself out of the driller’s cabin for better view. As a result the work string moved up and the power tong was pulled along with it. This resulted the support arms of the power tong to break and power tong slid back to the tool joint.</a:t>
            </a:r>
            <a:endParaRPr lang="en-US" dirty="0">
              <a:solidFill>
                <a:srgbClr val="000000"/>
              </a:solidFill>
              <a:cs typeface="Arial" panose="020B0604020202020204" pitchFamily="34" charset="0"/>
            </a:endParaRPr>
          </a:p>
          <a:p>
            <a:pPr marL="342900" indent="-342900">
              <a:defRPr/>
            </a:pPr>
            <a:endParaRPr lang="en-US" sz="1050" dirty="0">
              <a:solidFill>
                <a:srgbClr val="000000"/>
              </a:solidFill>
              <a:latin typeface="Arial" pitchFamily="34"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dirty="0">
              <a:cs typeface="Arial" charset="0"/>
            </a:endParaRPr>
          </a:p>
          <a:p>
            <a:pPr marL="171450" indent="-171450" algn="just">
              <a:buFont typeface="Arial" pitchFamily="34" charset="0"/>
              <a:buChar char="•"/>
              <a:tabLst>
                <a:tab pos="166688" algn="l"/>
              </a:tabLst>
            </a:pPr>
            <a:r>
              <a:rPr lang="en-US" dirty="0" smtClean="0">
                <a:solidFill>
                  <a:srgbClr val="000000"/>
                </a:solidFill>
              </a:rPr>
              <a:t>Always ensure the Assistant driller is supervised whilst he is on the brake. </a:t>
            </a:r>
          </a:p>
          <a:p>
            <a:pPr marL="171450" indent="-171450" algn="just">
              <a:buFont typeface="Arial" pitchFamily="34" charset="0"/>
              <a:buChar char="•"/>
              <a:tabLst>
                <a:tab pos="166688" algn="l"/>
              </a:tabLst>
            </a:pPr>
            <a:r>
              <a:rPr lang="en-US" dirty="0" smtClean="0">
                <a:solidFill>
                  <a:srgbClr val="000000"/>
                </a:solidFill>
              </a:rPr>
              <a:t>Always adhere to standard operating procedures.</a:t>
            </a:r>
          </a:p>
          <a:p>
            <a:pPr marL="171450" indent="-171450" algn="just">
              <a:buFont typeface="Arial" pitchFamily="34" charset="0"/>
              <a:buChar char="•"/>
              <a:tabLst>
                <a:tab pos="166688" algn="l"/>
              </a:tabLst>
            </a:pPr>
            <a:r>
              <a:rPr lang="en-US" dirty="0" smtClean="0">
                <a:solidFill>
                  <a:srgbClr val="000000"/>
                </a:solidFill>
              </a:rPr>
              <a:t>Always chain the brake handle before hands off. </a:t>
            </a:r>
          </a:p>
          <a:p>
            <a:pPr marL="114300" indent="-114300" algn="just">
              <a:defRPr/>
            </a:pPr>
            <a:endParaRPr lang="en-US" sz="1100" dirty="0">
              <a:latin typeface="Arial" charset="0"/>
              <a:cs typeface="Arial" charset="0"/>
            </a:endParaRPr>
          </a:p>
          <a:p>
            <a:pPr eaLnBrk="1" hangingPunct="1">
              <a:defRPr/>
            </a:pPr>
            <a:endParaRPr lang="en-US" sz="1050" dirty="0">
              <a:solidFill>
                <a:srgbClr val="FF0000"/>
              </a:solidFill>
              <a:latin typeface="Arial" charset="0"/>
              <a:cs typeface="Tahoma" pitchFamily="34" charset="0"/>
            </a:endParaRPr>
          </a:p>
        </p:txBody>
      </p:sp>
      <p:sp>
        <p:nvSpPr>
          <p:cNvPr id="26628" name="TextBox 16"/>
          <p:cNvSpPr txBox="1">
            <a:spLocks noChangeArrowheads="1"/>
          </p:cNvSpPr>
          <p:nvPr/>
        </p:nvSpPr>
        <p:spPr bwMode="auto">
          <a:xfrm>
            <a:off x="491650" y="5774672"/>
            <a:ext cx="5610224" cy="307777"/>
          </a:xfrm>
          <a:prstGeom prst="rect">
            <a:avLst/>
          </a:prstGeom>
          <a:solidFill>
            <a:srgbClr val="0070C0"/>
          </a:solidFill>
          <a:ln w="9525">
            <a:noFill/>
            <a:miter lim="800000"/>
            <a:headEnd/>
            <a:tailEnd/>
          </a:ln>
        </p:spPr>
        <p:txBody>
          <a:bodyPr wrap="square">
            <a:spAutoFit/>
          </a:bodyPr>
          <a:lstStyle/>
          <a:p>
            <a:pPr algn="ctr"/>
            <a:r>
              <a:rPr lang="en-US" sz="1400" b="1" dirty="0">
                <a:solidFill>
                  <a:srgbClr val="FFFF00"/>
                </a:solidFill>
                <a:latin typeface="Tahoma" panose="020B0604030504040204" pitchFamily="34" charset="0"/>
                <a:ea typeface="Tahoma" panose="020B0604030504040204" pitchFamily="34" charset="0"/>
                <a:cs typeface="Tahoma" panose="020B0604030504040204" pitchFamily="34" charset="0"/>
              </a:rPr>
              <a:t>Never leave the brake handle without securing.</a:t>
            </a:r>
            <a:endParaRPr lang="en-US" sz="14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1038886" y="2720481"/>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0913432" y="516022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 name="Oval 1"/>
          <p:cNvSpPr/>
          <p:nvPr/>
        </p:nvSpPr>
        <p:spPr bwMode="auto">
          <a:xfrm>
            <a:off x="8318509" y="4293770"/>
            <a:ext cx="910321" cy="100302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5" name="Oval 14"/>
          <p:cNvSpPr/>
          <p:nvPr/>
        </p:nvSpPr>
        <p:spPr bwMode="auto">
          <a:xfrm>
            <a:off x="9465268" y="2170633"/>
            <a:ext cx="484574" cy="53446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3" name="Rectangle 12"/>
          <p:cNvSpPr>
            <a:spLocks noChangeArrowheads="1"/>
          </p:cNvSpPr>
          <p:nvPr/>
        </p:nvSpPr>
        <p:spPr bwMode="auto">
          <a:xfrm>
            <a:off x="491650" y="6308042"/>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95732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3305" y="1333498"/>
            <a:ext cx="9553559" cy="3385542"/>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the Rig manager / Night tool pusher must be on the Rig floor when Driller is away?</a:t>
            </a:r>
          </a:p>
          <a:p>
            <a:pPr marL="342900" indent="-342900">
              <a:buFont typeface="+mj-lt"/>
              <a:buAutoNum type="arabicPeriod"/>
              <a:defRPr/>
            </a:pPr>
            <a:r>
              <a:rPr lang="en-US" dirty="0">
                <a:solidFill>
                  <a:srgbClr val="0033CC"/>
                </a:solidFill>
                <a:latin typeface="+mj-lt"/>
                <a:sym typeface="Wingdings" pitchFamily="2" charset="2"/>
              </a:rPr>
              <a:t>Do you ensure the modifications are risk assessed prior to install?</a:t>
            </a:r>
          </a:p>
          <a:p>
            <a:pPr marL="342900" indent="-342900">
              <a:buFont typeface="+mj-lt"/>
              <a:buAutoNum type="arabicPeriod"/>
              <a:defRPr/>
            </a:pPr>
            <a:r>
              <a:rPr lang="en-US" dirty="0">
                <a:solidFill>
                  <a:srgbClr val="0033CC"/>
                </a:solidFill>
                <a:latin typeface="+mj-lt"/>
                <a:sym typeface="Wingdings" pitchFamily="2" charset="2"/>
              </a:rPr>
              <a:t>Do you ensure Driller has clear visibility over the activities on the Rig floor?</a:t>
            </a:r>
          </a:p>
          <a:p>
            <a:pPr marL="342900" indent="-342900">
              <a:buFont typeface="+mj-lt"/>
              <a:buAutoNum type="arabicPeriod"/>
              <a:defRPr/>
            </a:pPr>
            <a:r>
              <a:rPr lang="en-US" dirty="0">
                <a:solidFill>
                  <a:srgbClr val="0033CC"/>
                </a:solidFill>
                <a:latin typeface="+mj-lt"/>
                <a:sym typeface="Wingdings" pitchFamily="2" charset="2"/>
              </a:rPr>
              <a:t>Do you ensure all modification on the Rig floor is with OEM approval? </a:t>
            </a:r>
          </a:p>
          <a:p>
            <a:pPr marL="342900" indent="-342900">
              <a:buFont typeface="+mj-lt"/>
              <a:buAutoNum type="arabicPeriod"/>
              <a:defRPr/>
            </a:pPr>
            <a:endParaRPr lang="en-US" sz="1400" dirty="0" smtClean="0">
              <a:solidFill>
                <a:srgbClr val="0033CC"/>
              </a:solidFill>
              <a:latin typeface="+mj-lt"/>
              <a:sym typeface="Wingdings" pitchFamily="2" charset="2"/>
            </a:endParaRPr>
          </a:p>
          <a:p>
            <a:pPr>
              <a:defRPr/>
            </a:pP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80504" y="924479"/>
            <a:ext cx="5096267" cy="369332"/>
          </a:xfrm>
          <a:prstGeom prst="rect">
            <a:avLst/>
          </a:prstGeom>
          <a:noFill/>
          <a:ln w="9525">
            <a:noFill/>
            <a:miter lim="800000"/>
            <a:headEnd/>
            <a:tailEnd/>
          </a:ln>
        </p:spPr>
        <p:txBody>
          <a:bodyPr wrap="non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10.02.2020   Incident title: HiPo#06 </a:t>
            </a:r>
          </a:p>
        </p:txBody>
      </p:sp>
    </p:spTree>
    <p:extLst>
      <p:ext uri="{BB962C8B-B14F-4D97-AF65-F5344CB8AC3E}">
        <p14:creationId xmlns:p14="http://schemas.microsoft.com/office/powerpoint/2010/main" val="173869893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8937FE4-C18B-44D0-9EEC-1E67FDA33648}"/>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301</TotalTime>
  <Words>488</Words>
  <Application>Microsoft Office PowerPoint</Application>
  <PresentationFormat>Widescreen</PresentationFormat>
  <Paragraphs>48</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62</cp:revision>
  <dcterms:created xsi:type="dcterms:W3CDTF">2018-09-24T07:27:56Z</dcterms:created>
  <dcterms:modified xsi:type="dcterms:W3CDTF">2020-10-28T10:48:26Z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