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8" r:id="rId6"/>
    <p:sldId id="27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0B0"/>
    <a:srgbClr val="CC3300"/>
    <a:srgbClr val="0D38B3"/>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36969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18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35377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01/11/2020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01/11/2020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01/11/2020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01/11/2020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01/11/2020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01/11/2020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7676" y="800802"/>
            <a:ext cx="6184084" cy="5262979"/>
          </a:xfrm>
          <a:prstGeom prst="rect">
            <a:avLst/>
          </a:prstGeom>
          <a:noFill/>
          <a:ln w="19050">
            <a:noFill/>
            <a:miter lim="800000"/>
            <a:headEnd/>
            <a:tailEnd/>
          </a:ln>
        </p:spPr>
        <p:txBody>
          <a:bodyPr wrap="square">
            <a:spAutoFit/>
          </a:bodyPr>
          <a:lstStyle/>
          <a:p>
            <a:pPr marL="114300" indent="-114300">
              <a:defRPr/>
            </a:pPr>
            <a:r>
              <a:rPr lang="en-GB" b="1" dirty="0">
                <a:solidFill>
                  <a:srgbClr val="333399"/>
                </a:solidFill>
                <a:latin typeface="Tahoma" pitchFamily="34" charset="0"/>
              </a:rPr>
              <a:t>Date: 21.02.2020</a:t>
            </a:r>
            <a:r>
              <a:rPr lang="en-US" b="1" dirty="0">
                <a:solidFill>
                  <a:srgbClr val="333399"/>
                </a:solidFill>
                <a:latin typeface="Tahoma" pitchFamily="34" charset="0"/>
              </a:rPr>
              <a:t> </a:t>
            </a:r>
            <a:r>
              <a:rPr lang="en-US" b="1" dirty="0" smtClean="0">
                <a:solidFill>
                  <a:srgbClr val="333399"/>
                </a:solidFill>
                <a:latin typeface="Tahoma" pitchFamily="34" charset="0"/>
              </a:rPr>
              <a:t>    Incident </a:t>
            </a:r>
            <a:r>
              <a:rPr lang="en-US" b="1" dirty="0">
                <a:solidFill>
                  <a:srgbClr val="333399"/>
                </a:solidFill>
                <a:latin typeface="Tahoma" pitchFamily="34" charset="0"/>
              </a:rPr>
              <a:t>title: HiPo#07 </a:t>
            </a:r>
            <a:endParaRPr lang="en-US" b="1" dirty="0" smtClean="0">
              <a:solidFill>
                <a:srgbClr val="333399"/>
              </a:solidFill>
              <a:latin typeface="Tahoma" pitchFamily="34" charset="0"/>
            </a:endParaRPr>
          </a:p>
          <a:p>
            <a:pPr marL="114300" indent="-114300">
              <a:defRPr/>
            </a:pPr>
            <a:endParaRPr lang="en-US" sz="1600" b="1" dirty="0">
              <a:solidFill>
                <a:srgbClr val="333399"/>
              </a:solidFill>
              <a:latin typeface="Tahoma" pitchFamily="34" charset="0"/>
            </a:endParaRPr>
          </a:p>
          <a:p>
            <a:pPr marL="114300" indent="-114300">
              <a:defRPr/>
            </a:pPr>
            <a:r>
              <a:rPr lang="en-US" b="1" dirty="0" smtClean="0">
                <a:solidFill>
                  <a:srgbClr val="FF0000"/>
                </a:solidFill>
                <a:latin typeface="Tahoma" pitchFamily="34" charset="0"/>
              </a:rPr>
              <a:t>What happened?</a:t>
            </a:r>
            <a:endParaRPr lang="en-US" dirty="0">
              <a:solidFill>
                <a:srgbClr val="FF0000"/>
              </a:solidFill>
              <a:latin typeface="Tahoma" pitchFamily="34" charset="0"/>
            </a:endParaRPr>
          </a:p>
          <a:p>
            <a:pPr marL="114300" indent="-114300">
              <a:defRPr/>
            </a:pPr>
            <a:r>
              <a:rPr lang="en-US" dirty="0">
                <a:solidFill>
                  <a:srgbClr val="FF0000"/>
                </a:solidFill>
                <a:latin typeface="Tahoma" pitchFamily="34" charset="0"/>
                <a:cs typeface="Arial" charset="0"/>
              </a:rPr>
              <a:t> </a:t>
            </a:r>
            <a:r>
              <a:rPr lang="en-US" dirty="0" smtClean="0">
                <a:solidFill>
                  <a:srgbClr val="FF0000"/>
                </a:solidFill>
                <a:latin typeface="Tahoma" pitchFamily="34" charset="0"/>
                <a:cs typeface="Arial" charset="0"/>
              </a:rPr>
              <a:t> </a:t>
            </a:r>
            <a:r>
              <a:rPr lang="en-US" dirty="0" smtClean="0">
                <a:latin typeface="Calibri" panose="020F0502020204030204" pitchFamily="34" charset="0"/>
                <a:cs typeface="Arial" charset="0"/>
              </a:rPr>
              <a:t>A </a:t>
            </a:r>
            <a:r>
              <a:rPr lang="en-US" dirty="0">
                <a:latin typeface="Calibri" panose="020F0502020204030204" pitchFamily="34" charset="0"/>
                <a:cs typeface="Arial" charset="0"/>
              </a:rPr>
              <a:t>foreman and his crew were tasked to carryout a weld repair on a new pipe line (not live). The foreman and crew went to the wrong location and started repair work without a permit to work by grinding the weld joint of a live line. On realizing it was the wrong line the crew were instructed to weld the cut area. While the welding was ongoing, the riggers came and informed the foreman that this line is live. All activities were stopped and the crew demobilized from the location.  </a:t>
            </a:r>
          </a:p>
          <a:p>
            <a:pPr marL="342900" indent="-342900">
              <a:defRPr/>
            </a:pPr>
            <a:endParaRPr lang="en-US" sz="600" dirty="0">
              <a:solidFill>
                <a:srgbClr val="000000"/>
              </a:solidFill>
              <a:latin typeface="Calibri" panose="020F0502020204030204" pitchFamily="34"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p>
          <a:p>
            <a:pPr marL="114300" indent="-114300" algn="just">
              <a:defRPr/>
            </a:pPr>
            <a:endParaRPr lang="en-US" sz="600" dirty="0">
              <a:solidFill>
                <a:srgbClr val="000000"/>
              </a:solidFill>
              <a:latin typeface="Arial" charset="0"/>
            </a:endParaRPr>
          </a:p>
          <a:p>
            <a:pPr defTabSz="179388">
              <a:buFont typeface="Arial" pitchFamily="34" charset="0"/>
              <a:buChar char="•"/>
              <a:defRPr/>
            </a:pPr>
            <a:r>
              <a:rPr lang="en-US" dirty="0">
                <a:latin typeface="Arial" charset="0"/>
                <a:cs typeface="Tahoma" pitchFamily="34" charset="0"/>
              </a:rPr>
              <a:t> </a:t>
            </a:r>
            <a:r>
              <a:rPr lang="en-US" sz="1600" dirty="0">
                <a:latin typeface="Calibri" panose="020F0502020204030204" pitchFamily="34" charset="0"/>
                <a:cs typeface="Arial" charset="0"/>
              </a:rPr>
              <a:t>Always discuss and understand the activity with the permit holder  prior to commencing the </a:t>
            </a:r>
            <a:r>
              <a:rPr lang="en-US" sz="1600" dirty="0" smtClean="0">
                <a:latin typeface="Calibri" panose="020F0502020204030204" pitchFamily="34" charset="0"/>
                <a:cs typeface="Arial" charset="0"/>
              </a:rPr>
              <a:t>job.</a:t>
            </a:r>
            <a:endParaRPr lang="en-US" sz="1600" dirty="0">
              <a:latin typeface="Calibri" panose="020F0502020204030204" pitchFamily="34" charset="0"/>
              <a:cs typeface="Arial" charset="0"/>
            </a:endParaRPr>
          </a:p>
          <a:p>
            <a:pPr defTabSz="179388">
              <a:buFont typeface="Arial" pitchFamily="34" charset="0"/>
              <a:buChar char="•"/>
              <a:defRPr/>
            </a:pPr>
            <a:r>
              <a:rPr lang="en-US" sz="1600" dirty="0">
                <a:latin typeface="Calibri" panose="020F0502020204030204" pitchFamily="34" charset="0"/>
                <a:cs typeface="Arial" charset="0"/>
              </a:rPr>
              <a:t> Always ensure you are at correct location prior to starting </a:t>
            </a:r>
            <a:r>
              <a:rPr lang="en-US" sz="1600" dirty="0" smtClean="0">
                <a:latin typeface="Calibri" panose="020F0502020204030204" pitchFamily="34" charset="0"/>
                <a:cs typeface="Arial" charset="0"/>
              </a:rPr>
              <a:t>work. </a:t>
            </a:r>
            <a:endParaRPr lang="en-US" sz="1600" dirty="0">
              <a:latin typeface="Calibri" panose="020F0502020204030204" pitchFamily="34" charset="0"/>
              <a:cs typeface="Arial" charset="0"/>
            </a:endParaRPr>
          </a:p>
          <a:p>
            <a:pPr defTabSz="179388">
              <a:buFont typeface="Arial" pitchFamily="34" charset="0"/>
              <a:buChar char="•"/>
              <a:defRPr/>
            </a:pPr>
            <a:r>
              <a:rPr lang="en-US" sz="1600" dirty="0">
                <a:latin typeface="Calibri" panose="020F0502020204030204" pitchFamily="34" charset="0"/>
                <a:cs typeface="Arial" charset="0"/>
              </a:rPr>
              <a:t> Always intervene and stop the work if you feel it is </a:t>
            </a:r>
            <a:r>
              <a:rPr lang="en-US" sz="1600" dirty="0" smtClean="0">
                <a:latin typeface="Calibri" panose="020F0502020204030204" pitchFamily="34" charset="0"/>
                <a:cs typeface="Arial" charset="0"/>
              </a:rPr>
              <a:t>unsafe. </a:t>
            </a:r>
            <a:endParaRPr lang="en-US" sz="1600" dirty="0">
              <a:latin typeface="Calibri" panose="020F0502020204030204" pitchFamily="34" charset="0"/>
              <a:cs typeface="Arial" charset="0"/>
            </a:endParaRPr>
          </a:p>
          <a:p>
            <a:pPr defTabSz="179388">
              <a:buFont typeface="Arial" pitchFamily="34" charset="0"/>
              <a:buChar char="•"/>
              <a:defRPr/>
            </a:pPr>
            <a:endParaRPr lang="en-US" sz="1200" dirty="0">
              <a:latin typeface="Arial" charset="0"/>
              <a:cs typeface="Tahoma" pitchFamily="34" charset="0"/>
            </a:endParaRPr>
          </a:p>
          <a:p>
            <a:pPr eaLnBrk="1" hangingPunct="1">
              <a:defRPr/>
            </a:pPr>
            <a:endParaRPr lang="en-US" sz="1600" dirty="0">
              <a:solidFill>
                <a:srgbClr val="FF0000"/>
              </a:solidFill>
              <a:latin typeface="Arial" charset="0"/>
              <a:cs typeface="Tahoma" pitchFamily="34"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47676" y="5702943"/>
            <a:ext cx="5184936" cy="584775"/>
          </a:xfrm>
          <a:prstGeom prst="rect">
            <a:avLst/>
          </a:prstGeom>
          <a:solidFill>
            <a:srgbClr val="0070C0"/>
          </a:solidFill>
          <a:ln w="9525">
            <a:noFill/>
            <a:miter lim="800000"/>
            <a:headEnd/>
            <a:tailEnd/>
          </a:ln>
        </p:spPr>
        <p:txBody>
          <a:bodyPr wrap="square">
            <a:spAutoFit/>
          </a:bodyPr>
          <a:lstStyle/>
          <a:p>
            <a:pPr algn="ctr" eaLnBrk="1" hangingPunct="1"/>
            <a:r>
              <a:rPr lang="en-GB" sz="1600" b="1" dirty="0">
                <a:solidFill>
                  <a:srgbClr val="FFFF00"/>
                </a:solidFill>
                <a:latin typeface="Tahoma" pitchFamily="34" charset="0"/>
              </a:rPr>
              <a:t>Always discuss and understand the activity with the permit holder  prior to commencing the job</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a:extLst>
              <a:ext uri="{FF2B5EF4-FFF2-40B4-BE49-F238E27FC236}">
                <a16:creationId xmlns:a16="http://schemas.microsoft.com/office/drawing/2014/main" id="{57AA3B95-AB2C-4DCD-A753-18D0774D0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7518" y="997622"/>
            <a:ext cx="3352800" cy="2286000"/>
          </a:xfrm>
          <a:prstGeom prst="rect">
            <a:avLst/>
          </a:prstGeom>
        </p:spPr>
      </p:pic>
      <p:grpSp>
        <p:nvGrpSpPr>
          <p:cNvPr id="26633" name="Group 131"/>
          <p:cNvGrpSpPr>
            <a:grpSpLocks/>
          </p:cNvGrpSpPr>
          <p:nvPr/>
        </p:nvGrpSpPr>
        <p:grpSpPr bwMode="auto">
          <a:xfrm>
            <a:off x="10179050" y="2881760"/>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3" name="Picture 2">
            <a:extLst>
              <a:ext uri="{FF2B5EF4-FFF2-40B4-BE49-F238E27FC236}">
                <a16:creationId xmlns:a16="http://schemas.microsoft.com/office/drawing/2014/main" id="{9DE35208-38FF-4A64-84B1-BC238273C68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86601" y="3545257"/>
            <a:ext cx="3418049" cy="2317408"/>
          </a:xfrm>
          <a:prstGeom prst="rect">
            <a:avLst/>
          </a:prstGeom>
        </p:spPr>
      </p:pic>
      <p:sp>
        <p:nvSpPr>
          <p:cNvPr id="26634" name="Freeform 132"/>
          <p:cNvSpPr>
            <a:spLocks/>
          </p:cNvSpPr>
          <p:nvPr/>
        </p:nvSpPr>
        <p:spPr bwMode="auto">
          <a:xfrm>
            <a:off x="10123649" y="5264103"/>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18" name="Picture 17">
            <a:extLst>
              <a:ext uri="{FF2B5EF4-FFF2-40B4-BE49-F238E27FC236}">
                <a16:creationId xmlns:a16="http://schemas.microsoft.com/office/drawing/2014/main" id="{FEE7FB23-607D-47E4-B230-CC8A8DD6E3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2457" y="1147011"/>
            <a:ext cx="1351009" cy="915973"/>
          </a:xfrm>
          <a:prstGeom prst="rect">
            <a:avLst/>
          </a:prstGeom>
        </p:spPr>
      </p:pic>
      <p:grpSp>
        <p:nvGrpSpPr>
          <p:cNvPr id="19" name="Group 131">
            <a:extLst>
              <a:ext uri="{FF2B5EF4-FFF2-40B4-BE49-F238E27FC236}">
                <a16:creationId xmlns:a16="http://schemas.microsoft.com/office/drawing/2014/main" id="{5B75AEB0-1B31-4AAA-9452-5139A90E8865}"/>
              </a:ext>
            </a:extLst>
          </p:cNvPr>
          <p:cNvGrpSpPr>
            <a:grpSpLocks/>
          </p:cNvGrpSpPr>
          <p:nvPr/>
        </p:nvGrpSpPr>
        <p:grpSpPr bwMode="auto">
          <a:xfrm>
            <a:off x="7600539" y="1159818"/>
            <a:ext cx="634843" cy="742866"/>
            <a:chOff x="3504" y="544"/>
            <a:chExt cx="2287" cy="1855"/>
          </a:xfrm>
        </p:grpSpPr>
        <p:sp>
          <p:nvSpPr>
            <p:cNvPr id="20" name="Line 129">
              <a:extLst>
                <a:ext uri="{FF2B5EF4-FFF2-40B4-BE49-F238E27FC236}">
                  <a16:creationId xmlns:a16="http://schemas.microsoft.com/office/drawing/2014/main" id="{8E29CAD0-E730-4A8D-8C73-9F16F9A7B37F}"/>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1" name="Line 130">
              <a:extLst>
                <a:ext uri="{FF2B5EF4-FFF2-40B4-BE49-F238E27FC236}">
                  <a16:creationId xmlns:a16="http://schemas.microsoft.com/office/drawing/2014/main" id="{15A47539-3EE4-4A50-A7F6-A0FCB6861D58}"/>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2" name="Rectangle 21"/>
          <p:cNvSpPr>
            <a:spLocks noChangeArrowheads="1"/>
          </p:cNvSpPr>
          <p:nvPr/>
        </p:nvSpPr>
        <p:spPr bwMode="auto">
          <a:xfrm>
            <a:off x="303066" y="6415289"/>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Operation</a:t>
            </a:r>
            <a:r>
              <a:rPr lang="en-US" sz="1600" b="1" dirty="0"/>
              <a:t>,</a:t>
            </a:r>
            <a:r>
              <a:rPr lang="en-US" sz="1600" b="1" dirty="0" smtClean="0"/>
              <a:t> Engineering </a:t>
            </a:r>
            <a:r>
              <a:rPr lang="en-US" sz="1600" b="1" dirty="0"/>
              <a:t>&amp; </a:t>
            </a:r>
            <a:r>
              <a:rPr lang="en-US" sz="1600" b="1" dirty="0" smtClean="0"/>
              <a:t>Construction </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4020275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23925" y="1211009"/>
            <a:ext cx="9248775" cy="4278094"/>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r>
              <a:rPr lang="en-US" sz="1600" b="1" dirty="0" smtClean="0">
                <a:solidFill>
                  <a:srgbClr val="0000FF"/>
                </a:solidFill>
                <a:latin typeface="Tahoma" pitchFamily="34" charset="0"/>
              </a:rPr>
              <a:t>:</a:t>
            </a:r>
            <a:endParaRPr lang="en-US" sz="1400" dirty="0">
              <a:solidFill>
                <a:srgbClr val="000000"/>
              </a:solidFill>
              <a:latin typeface="Arial" charset="0"/>
            </a:endParaRPr>
          </a:p>
          <a:p>
            <a:pPr marL="342900" indent="-342900">
              <a:buFont typeface="+mj-lt"/>
              <a:buAutoNum type="arabicPeriod"/>
              <a:defRPr/>
            </a:pPr>
            <a:endParaRPr lang="en-US" sz="1400" dirty="0">
              <a:solidFill>
                <a:srgbClr val="0033CC"/>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ensure that each activity requiring Permit is discussed with the team at the location prior to starting the work?</a:t>
            </a:r>
          </a:p>
          <a:p>
            <a:pPr marL="342900" indent="-342900">
              <a:buFont typeface="+mj-lt"/>
              <a:buAutoNum type="arabicPeriod"/>
              <a:defRPr/>
            </a:pPr>
            <a:r>
              <a:rPr lang="en-US" dirty="0">
                <a:solidFill>
                  <a:srgbClr val="0033CC"/>
                </a:solidFill>
                <a:latin typeface="+mj-lt"/>
                <a:sym typeface="Wingdings" pitchFamily="2" charset="2"/>
              </a:rPr>
              <a:t>Do you ensure that TBT is carried out prior to each activity?</a:t>
            </a:r>
          </a:p>
          <a:p>
            <a:pPr marL="342900" indent="-342900">
              <a:buFont typeface="+mj-lt"/>
              <a:buAutoNum type="arabicPeriod"/>
              <a:defRPr/>
            </a:pPr>
            <a:r>
              <a:rPr lang="en-US" dirty="0">
                <a:solidFill>
                  <a:srgbClr val="0033CC"/>
                </a:solidFill>
                <a:latin typeface="+mj-lt"/>
                <a:sym typeface="Wingdings" pitchFamily="2" charset="2"/>
              </a:rPr>
              <a:t>Do you ensure Empowerment to STOP is effectively communicated and implemented among the employees?</a:t>
            </a:r>
          </a:p>
          <a:p>
            <a:pPr marL="342900" indent="-342900">
              <a:buFont typeface="+mj-lt"/>
              <a:buAutoNum type="arabicPeriod"/>
              <a:defRPr/>
            </a:pPr>
            <a:r>
              <a:rPr lang="en-US" dirty="0">
                <a:solidFill>
                  <a:srgbClr val="0033CC"/>
                </a:solidFill>
                <a:latin typeface="+mj-lt"/>
                <a:sym typeface="Wingdings" pitchFamily="2" charset="2"/>
              </a:rPr>
              <a:t>Do you ensure that all possible risks associated to potential shortcuts are addressed in the HEMP?</a:t>
            </a:r>
          </a:p>
          <a:p>
            <a:pPr marL="342900" indent="-342900">
              <a:buFont typeface="+mj-lt"/>
              <a:buAutoNum type="arabicPeriod"/>
              <a:defRPr/>
            </a:pPr>
            <a:r>
              <a:rPr lang="en-US" dirty="0">
                <a:solidFill>
                  <a:srgbClr val="0033CC"/>
                </a:solidFill>
                <a:latin typeface="+mj-lt"/>
                <a:sym typeface="Wingdings" pitchFamily="2" charset="2"/>
              </a:rPr>
              <a:t>Do you ensure that the supervisors are following the PTW (PA / Site Manager Site visits </a:t>
            </a:r>
            <a:r>
              <a:rPr lang="en-US" dirty="0" err="1">
                <a:solidFill>
                  <a:srgbClr val="0033CC"/>
                </a:solidFill>
                <a:latin typeface="+mj-lt"/>
                <a:sym typeface="Wingdings" pitchFamily="2" charset="2"/>
              </a:rPr>
              <a:t>etc</a:t>
            </a:r>
            <a:r>
              <a:rPr lang="en-US" dirty="0">
                <a:solidFill>
                  <a:srgbClr val="0033CC"/>
                </a:solidFill>
                <a:latin typeface="+mj-lt"/>
                <a:sym typeface="Wingdings" pitchFamily="2" charset="2"/>
              </a:rPr>
              <a:t>)? </a:t>
            </a:r>
            <a:endParaRPr lang="en-US" dirty="0" smtClean="0">
              <a:solidFill>
                <a:srgbClr val="0033CC"/>
              </a:solidFill>
              <a:latin typeface="+mj-lt"/>
              <a:sym typeface="Wingdings" pitchFamily="2" charset="2"/>
            </a:endParaRPr>
          </a:p>
          <a:p>
            <a:pPr marL="342900" indent="-342900">
              <a:buFont typeface="+mj-lt"/>
              <a:buAutoNum type="arabicPeriod"/>
              <a:defRPr/>
            </a:pPr>
            <a:endParaRPr lang="en-US" sz="1400" dirty="0">
              <a:solidFill>
                <a:srgbClr val="0033CC"/>
              </a:solidFill>
              <a:latin typeface="+mj-lt"/>
              <a:sym typeface="Wingdings" pitchFamily="2" charset="2"/>
            </a:endParaRPr>
          </a:p>
          <a:p>
            <a:pPr>
              <a:defRPr/>
            </a:pPr>
            <a:endParaRPr lang="en-US" sz="1400" dirty="0">
              <a:solidFill>
                <a:srgbClr val="FF0000"/>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23925" y="887843"/>
            <a:ext cx="5298245" cy="646331"/>
          </a:xfrm>
          <a:prstGeom prst="rect">
            <a:avLst/>
          </a:prstGeom>
          <a:noFill/>
          <a:ln w="9525">
            <a:noFill/>
            <a:miter lim="800000"/>
            <a:headEnd/>
            <a:tailEnd/>
          </a:ln>
        </p:spPr>
        <p:txBody>
          <a:bodyPr wrap="none">
            <a:spAutoFit/>
          </a:bodyPr>
          <a:lstStyle/>
          <a:p>
            <a:pPr marL="114300" indent="-114300">
              <a:defRPr/>
            </a:pPr>
            <a:r>
              <a:rPr lang="en-GB" b="1" dirty="0">
                <a:solidFill>
                  <a:srgbClr val="333399"/>
                </a:solidFill>
                <a:latin typeface="Tahoma" pitchFamily="34" charset="0"/>
              </a:rPr>
              <a:t>Date: 21.02.2020</a:t>
            </a:r>
            <a:r>
              <a:rPr lang="en-US" b="1" dirty="0">
                <a:solidFill>
                  <a:srgbClr val="333399"/>
                </a:solidFill>
                <a:latin typeface="Tahoma" pitchFamily="34" charset="0"/>
              </a:rPr>
              <a:t>     Incident title: HiPo#07 </a:t>
            </a:r>
          </a:p>
          <a:p>
            <a:pPr marL="114300" indent="-114300" algn="just"/>
            <a:r>
              <a:rPr lang="en-US" b="1" dirty="0" smtClean="0">
                <a:solidFill>
                  <a:srgbClr val="333399"/>
                </a:solidFill>
                <a:latin typeface="Tahoma" pitchFamily="34" charset="0"/>
              </a:rPr>
              <a:t>      </a:t>
            </a:r>
            <a:endParaRPr lang="en-US" b="1" dirty="0">
              <a:solidFill>
                <a:srgbClr val="333399"/>
              </a:solidFill>
              <a:latin typeface="Tahoma" pitchFamily="34" charset="0"/>
            </a:endParaRPr>
          </a:p>
        </p:txBody>
      </p:sp>
    </p:spTree>
    <p:extLst>
      <p:ext uri="{BB962C8B-B14F-4D97-AF65-F5344CB8AC3E}">
        <p14:creationId xmlns:p14="http://schemas.microsoft.com/office/powerpoint/2010/main" val="297703779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92402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C0AB5A10-7020-40F0-AA7A-B3C474CCD5C8}"/>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312</TotalTime>
  <Words>538</Words>
  <Application>Microsoft Office PowerPoint</Application>
  <PresentationFormat>Widescreen</PresentationFormat>
  <Paragraphs>50</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63</cp:revision>
  <dcterms:created xsi:type="dcterms:W3CDTF">2018-09-24T07:27:56Z</dcterms:created>
  <dcterms:modified xsi:type="dcterms:W3CDTF">2020-11-01T09:48:50Z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