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87"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6036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55179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4349" y="737075"/>
            <a:ext cx="7458076" cy="4893647"/>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25.02.2020       Incident </a:t>
            </a:r>
            <a:r>
              <a:rPr lang="en-US" b="1" dirty="0">
                <a:solidFill>
                  <a:srgbClr val="333399"/>
                </a:solidFill>
                <a:latin typeface="Tahoma" pitchFamily="34" charset="0"/>
              </a:rPr>
              <a:t>title: </a:t>
            </a:r>
            <a:r>
              <a:rPr lang="en-US" b="1" dirty="0" smtClean="0">
                <a:solidFill>
                  <a:srgbClr val="333399"/>
                </a:solidFill>
                <a:latin typeface="Tahoma" pitchFamily="34" charset="0"/>
              </a:rPr>
              <a:t>HiPo#10</a:t>
            </a:r>
            <a:endParaRPr lang="en-US" sz="1300"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pPr algn="just"/>
            <a:r>
              <a:rPr lang="en-US" dirty="0" smtClean="0">
                <a:cs typeface="Arial" charset="0"/>
              </a:rPr>
              <a:t>On </a:t>
            </a:r>
            <a:r>
              <a:rPr lang="en-US" dirty="0">
                <a:cs typeface="Arial" charset="0"/>
              </a:rPr>
              <a:t>25.02.2020 at around 07:35 hrs., Brackish water tanker was taken by driver  to wash bay for cleaning. When he noticed that there was a WL Unit 06 already parked in the wash bay for cleaning, he decided to wash front portion of tanker without disturbing other vehicle driver, and moved close to the WL unit and applied brake to stop the tanker, but unfortunately the tanker’s brake failed and it</a:t>
            </a:r>
            <a:r>
              <a:rPr lang="en-US" dirty="0">
                <a:solidFill>
                  <a:schemeClr val="accent2"/>
                </a:solidFill>
                <a:cs typeface="Arial" charset="0"/>
              </a:rPr>
              <a:t> </a:t>
            </a:r>
            <a:r>
              <a:rPr lang="en-US" dirty="0">
                <a:cs typeface="Arial" charset="0"/>
              </a:rPr>
              <a:t>hit the WL unit boom hook resulting in damage to wind screen &amp; bumper of the  tanker . No injures to personnel. </a:t>
            </a:r>
          </a:p>
          <a:p>
            <a:pPr marL="342900" indent="-342900">
              <a:defRPr/>
            </a:pPr>
            <a:endParaRPr lang="en-US" sz="1400" dirty="0">
              <a:solidFill>
                <a:srgbClr val="000000"/>
              </a:solidFill>
              <a:latin typeface="Thoma"/>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pPr>
            <a:r>
              <a:rPr lang="en-US" sz="1600" dirty="0"/>
              <a:t>Daily morning  vehicle inspections to be done as per </a:t>
            </a:r>
            <a:r>
              <a:rPr lang="en-US" sz="1600" dirty="0" smtClean="0"/>
              <a:t>SP-2000. </a:t>
            </a:r>
            <a:endParaRPr lang="en-US" sz="1600" dirty="0"/>
          </a:p>
          <a:p>
            <a:pPr marL="171450" indent="-171450">
              <a:buFont typeface="Arial" panose="020B0604020202020204" pitchFamily="34" charset="0"/>
              <a:buChar char="•"/>
            </a:pPr>
            <a:r>
              <a:rPr lang="en-US" sz="1600" dirty="0"/>
              <a:t>Ensure Preventive Maintenance System in place and working </a:t>
            </a:r>
            <a:r>
              <a:rPr lang="en-US" sz="1600" dirty="0" smtClean="0"/>
              <a:t>effectively. </a:t>
            </a:r>
            <a:endParaRPr lang="en-US" sz="1600" dirty="0"/>
          </a:p>
          <a:p>
            <a:pPr marL="171450" indent="-171450">
              <a:buFont typeface="Arial" panose="020B0604020202020204" pitchFamily="34" charset="0"/>
              <a:buChar char="•"/>
            </a:pPr>
            <a:r>
              <a:rPr lang="en-US" sz="1600" dirty="0"/>
              <a:t>Always apply defensive driving </a:t>
            </a:r>
            <a:r>
              <a:rPr lang="en-US" sz="1600" dirty="0" smtClean="0"/>
              <a:t>techniques. </a:t>
            </a:r>
            <a:endParaRPr lang="en-US" sz="1600" dirty="0"/>
          </a:p>
          <a:p>
            <a:pPr marL="171450" indent="-171450">
              <a:buFont typeface="Arial" panose="020B0604020202020204" pitchFamily="34" charset="0"/>
              <a:buChar char="•"/>
            </a:pPr>
            <a:r>
              <a:rPr lang="en-US" sz="1600" dirty="0"/>
              <a:t>Ensure wash bay activities are properly planned and incorporated in your procedures. </a:t>
            </a:r>
          </a:p>
          <a:p>
            <a:pPr marL="171450" indent="-171450">
              <a:buFont typeface="Arial" panose="020B0604020202020204" pitchFamily="34" charset="0"/>
              <a:buChar char="•"/>
            </a:pPr>
            <a:r>
              <a:rPr lang="en-US" sz="1600" dirty="0">
                <a:ea typeface="Tahoma" pitchFamily="34" charset="0"/>
                <a:cs typeface="Calibri" pitchFamily="34" charset="0"/>
              </a:rPr>
              <a:t>Ensure </a:t>
            </a:r>
            <a:r>
              <a:rPr lang="en-IN" sz="1600" dirty="0">
                <a:cs typeface="Calibri" pitchFamily="34" charset="0"/>
              </a:rPr>
              <a:t>supervision available to monitor washing bay </a:t>
            </a:r>
            <a:r>
              <a:rPr lang="en-IN" sz="1600" dirty="0" smtClean="0">
                <a:cs typeface="Calibri" pitchFamily="34" charset="0"/>
              </a:rPr>
              <a:t>activities. </a:t>
            </a:r>
            <a:endParaRPr lang="en-IN" sz="1600" dirty="0">
              <a:cs typeface="Calibri" pitchFamily="34" charset="0"/>
            </a:endParaRPr>
          </a:p>
          <a:p>
            <a:pPr marL="171450" indent="-171450">
              <a:buFont typeface="Arial" panose="020B0604020202020204" pitchFamily="34" charset="0"/>
              <a:buChar char="•"/>
            </a:pPr>
            <a:r>
              <a:rPr lang="en-IN" sz="1600" dirty="0">
                <a:cs typeface="Calibri" pitchFamily="34" charset="0"/>
              </a:rPr>
              <a:t>Ensure banksman provided to guide </a:t>
            </a:r>
            <a:r>
              <a:rPr lang="en-IN" sz="1600" dirty="0" smtClean="0">
                <a:cs typeface="Calibri" pitchFamily="34" charset="0"/>
              </a:rPr>
              <a:t>vehicle/equipment.</a:t>
            </a:r>
            <a:endParaRPr lang="en-IN" sz="1600" dirty="0">
              <a:cs typeface="Calibri"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49410" y="5708674"/>
            <a:ext cx="5072502" cy="584775"/>
          </a:xfrm>
          <a:prstGeom prst="rect">
            <a:avLst/>
          </a:prstGeom>
          <a:solidFill>
            <a:srgbClr val="0070C0"/>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Comprehensive Vehicle Daily Checks have to be performed prior to moving the vehicle</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98228B4C-CDFB-4DAC-A4F2-3C76FADF0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3900" y="737075"/>
            <a:ext cx="3262326" cy="2571080"/>
          </a:xfrm>
          <a:prstGeom prst="rect">
            <a:avLst/>
          </a:prstGeom>
        </p:spPr>
      </p:pic>
      <p:pic>
        <p:nvPicPr>
          <p:cNvPr id="20" name="Picture 19">
            <a:extLst>
              <a:ext uri="{FF2B5EF4-FFF2-40B4-BE49-F238E27FC236}">
                <a16:creationId xmlns:a16="http://schemas.microsoft.com/office/drawing/2014/main" id="{787E8170-3838-4C25-B83A-8749084951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7225" y="3376259"/>
            <a:ext cx="3400425" cy="2549747"/>
          </a:xfrm>
          <a:prstGeom prst="rect">
            <a:avLst/>
          </a:prstGeom>
        </p:spPr>
      </p:pic>
      <p:grpSp>
        <p:nvGrpSpPr>
          <p:cNvPr id="26633" name="Group 131"/>
          <p:cNvGrpSpPr>
            <a:grpSpLocks/>
          </p:cNvGrpSpPr>
          <p:nvPr/>
        </p:nvGrpSpPr>
        <p:grpSpPr bwMode="auto">
          <a:xfrm>
            <a:off x="11262057" y="835857"/>
            <a:ext cx="277937" cy="220196"/>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1264974" y="3669030"/>
            <a:ext cx="302608" cy="27432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Rectangle 11"/>
          <p:cNvSpPr>
            <a:spLocks noChangeArrowheads="1"/>
          </p:cNvSpPr>
          <p:nvPr/>
        </p:nvSpPr>
        <p:spPr bwMode="auto">
          <a:xfrm>
            <a:off x="514349" y="6371401"/>
            <a:ext cx="83761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a:t>
            </a:r>
            <a:r>
              <a:rPr lang="en-US" sz="1600" b="1" dirty="0" smtClean="0"/>
              <a:t>, Operation, Engineering, Exploration </a:t>
            </a:r>
            <a:r>
              <a:rPr lang="en-US" sz="1600" b="1" dirty="0"/>
              <a:t>&amp;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405633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33450" y="1323976"/>
            <a:ext cx="9010650" cy="4031873"/>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r>
              <a:rPr lang="en-US" sz="1600" b="1" dirty="0" smtClean="0">
                <a:solidFill>
                  <a:srgbClr val="0000FF"/>
                </a:solidFill>
                <a:latin typeface="Tahoma" pitchFamily="34" charset="0"/>
              </a:rPr>
              <a:t>:</a:t>
            </a:r>
          </a:p>
          <a:p>
            <a:pPr marL="342900" indent="-342900">
              <a:defRPr/>
            </a:pPr>
            <a:endParaRPr lang="en-US" sz="2000" dirty="0">
              <a:solidFill>
                <a:srgbClr val="0D38B3"/>
              </a:solidFill>
              <a:latin typeface="+mj-lt"/>
            </a:endParaRPr>
          </a:p>
          <a:p>
            <a:pPr marL="342900" indent="-342900">
              <a:buFont typeface="+mj-lt"/>
              <a:buAutoNum type="arabicPeriod"/>
              <a:defRPr/>
            </a:pPr>
            <a:r>
              <a:rPr lang="en-US" dirty="0">
                <a:solidFill>
                  <a:srgbClr val="0D38B3"/>
                </a:solidFill>
                <a:latin typeface="+mj-lt"/>
                <a:sym typeface="Wingdings" pitchFamily="2" charset="2"/>
              </a:rPr>
              <a:t>Do you ensure supervisors conduct spot checks on drivers and vehicles? </a:t>
            </a:r>
          </a:p>
          <a:p>
            <a:pPr marL="342900" indent="-342900">
              <a:buFont typeface="+mj-lt"/>
              <a:buAutoNum type="arabicPeriod"/>
              <a:defRPr/>
            </a:pPr>
            <a:r>
              <a:rPr lang="en-US" dirty="0">
                <a:solidFill>
                  <a:srgbClr val="0D38B3"/>
                </a:solidFill>
                <a:latin typeface="+mj-lt"/>
                <a:sym typeface="Wingdings" pitchFamily="2" charset="2"/>
              </a:rPr>
              <a:t>Do you ensure adequate Preventive Maintenance procedure in place and working effective?</a:t>
            </a:r>
          </a:p>
          <a:p>
            <a:pPr marL="342900" indent="-342900">
              <a:buFont typeface="+mj-lt"/>
              <a:buAutoNum type="arabicPeriod"/>
              <a:defRPr/>
            </a:pPr>
            <a:r>
              <a:rPr lang="en-US" dirty="0">
                <a:solidFill>
                  <a:srgbClr val="0D38B3"/>
                </a:solidFill>
                <a:latin typeface="+mj-lt"/>
                <a:sym typeface="Wingdings" pitchFamily="2" charset="2"/>
              </a:rPr>
              <a:t>Do you ensure verification process that procedures are being followed in the field?</a:t>
            </a:r>
          </a:p>
          <a:p>
            <a:pPr marL="342900" indent="-342900">
              <a:buFont typeface="+mj-lt"/>
              <a:buAutoNum type="arabicPeriod"/>
              <a:defRPr/>
            </a:pPr>
            <a:r>
              <a:rPr lang="en-US" dirty="0">
                <a:solidFill>
                  <a:srgbClr val="0D38B3"/>
                </a:solidFill>
                <a:latin typeface="+mj-lt"/>
                <a:sym typeface="Wingdings" pitchFamily="2" charset="2"/>
              </a:rPr>
              <a:t>Do you ensure that staff are competent for the job?  </a:t>
            </a:r>
          </a:p>
          <a:p>
            <a:pPr marL="342900" indent="-342900">
              <a:buFont typeface="+mj-lt"/>
              <a:buAutoNum type="arabicPeriod"/>
              <a:defRPr/>
            </a:pPr>
            <a:r>
              <a:rPr lang="en-US" dirty="0">
                <a:solidFill>
                  <a:srgbClr val="0D38B3"/>
                </a:solidFill>
                <a:latin typeface="+mj-lt"/>
                <a:sym typeface="Wingdings" pitchFamily="2" charset="2"/>
              </a:rPr>
              <a:t>Do you conduct drivers engagement sessions regularly ?</a:t>
            </a:r>
          </a:p>
          <a:p>
            <a:pPr marL="342900" indent="-342900">
              <a:buFont typeface="+mj-lt"/>
              <a:buAutoNum type="arabicPeriod"/>
              <a:defRPr/>
            </a:pPr>
            <a:r>
              <a:rPr lang="en-US" dirty="0">
                <a:solidFill>
                  <a:srgbClr val="0D38B3"/>
                </a:solidFill>
                <a:latin typeface="+mj-lt"/>
                <a:sym typeface="Wingdings" pitchFamily="2" charset="2"/>
              </a:rPr>
              <a:t>Do you ensure that your HEMP is regularly reviewed? </a:t>
            </a:r>
          </a:p>
          <a:p>
            <a:pPr eaLnBrk="1" hangingPunct="1">
              <a:defRPr/>
            </a:pPr>
            <a:endParaRPr lang="en-US" sz="1400" dirty="0" smtClean="0">
              <a:solidFill>
                <a:srgbClr val="FF0000"/>
              </a:solidFill>
              <a:latin typeface="+mj-lt"/>
              <a:sym typeface="Wingdings" pitchFamily="2" charset="2"/>
            </a:endParaRPr>
          </a:p>
          <a:p>
            <a:pPr eaLnBrk="1" hangingPunct="1">
              <a:defRPr/>
            </a:pPr>
            <a:endParaRPr lang="en-US" sz="1400" dirty="0">
              <a:solidFill>
                <a:srgbClr val="FF0000"/>
              </a:solidFill>
              <a:latin typeface="+mj-lt"/>
              <a:sym typeface="Wingdings" pitchFamily="2" charset="2"/>
            </a:endParaRPr>
          </a:p>
          <a:p>
            <a:pPr marL="342900" lvl="0" indent="-342900">
              <a:defRPr/>
            </a:pPr>
            <a:r>
              <a:rPr lang="en-US" sz="1000" i="1" dirty="0">
                <a:solidFill>
                  <a:srgbClr val="0033CC"/>
                </a:solidFill>
                <a:latin typeface="Calibri Light" panose="020F0302020204030204"/>
                <a:sym typeface="Wingdings" pitchFamily="2" charset="2"/>
              </a:rPr>
              <a:t>* If the answer is NO to any of the above questions please ensure you take action to correct this finding. </a:t>
            </a:r>
          </a:p>
          <a:p>
            <a:pPr eaLnBrk="1" hangingPunct="1">
              <a:defRPr/>
            </a:pPr>
            <a:endParaRPr lang="en-US" sz="1400" dirty="0">
              <a:solidFill>
                <a:srgbClr val="FF0000"/>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33450" y="858322"/>
            <a:ext cx="5365571" cy="369332"/>
          </a:xfrm>
          <a:prstGeom prst="rect">
            <a:avLst/>
          </a:prstGeom>
          <a:noFill/>
          <a:ln w="9525">
            <a:noFill/>
            <a:miter lim="800000"/>
            <a:headEnd/>
            <a:tailEnd/>
          </a:ln>
        </p:spPr>
        <p:txBody>
          <a:bodyPr wrap="none">
            <a:spAutoFit/>
          </a:bodyPr>
          <a:lstStyle/>
          <a:p>
            <a:pPr marL="114300" indent="-114300" algn="just">
              <a:defRPr/>
            </a:pPr>
            <a:r>
              <a:rPr lang="en-GB" b="1" dirty="0" smtClean="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25.02.2020       </a:t>
            </a:r>
            <a:r>
              <a:rPr lang="en-US" b="1" dirty="0">
                <a:solidFill>
                  <a:srgbClr val="333399"/>
                </a:solidFill>
                <a:latin typeface="Tahoma" pitchFamily="34" charset="0"/>
              </a:rPr>
              <a:t>Incident </a:t>
            </a:r>
            <a:r>
              <a:rPr lang="en-US" b="1" dirty="0" smtClean="0">
                <a:solidFill>
                  <a:srgbClr val="333399"/>
                </a:solidFill>
                <a:latin typeface="Tahoma" pitchFamily="34" charset="0"/>
              </a:rPr>
              <a:t>title: HiPo#10</a:t>
            </a:r>
            <a:endParaRPr lang="en-US" sz="1200" b="1" dirty="0">
              <a:solidFill>
                <a:srgbClr val="333399"/>
              </a:solidFill>
              <a:latin typeface="Tahoma" pitchFamily="34" charset="0"/>
            </a:endParaRPr>
          </a:p>
        </p:txBody>
      </p:sp>
    </p:spTree>
    <p:extLst>
      <p:ext uri="{BB962C8B-B14F-4D97-AF65-F5344CB8AC3E}">
        <p14:creationId xmlns:p14="http://schemas.microsoft.com/office/powerpoint/2010/main" val="15071638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D87414C-0D4D-4C2E-B1A8-38C101EB2767}"/>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351</TotalTime>
  <Words>536</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75</cp:revision>
  <dcterms:created xsi:type="dcterms:W3CDTF">2018-09-24T07:27:56Z</dcterms:created>
  <dcterms:modified xsi:type="dcterms:W3CDTF">2020-11-01T10:15:23Z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