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90" r:id="rId6"/>
    <p:sldId id="29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28/10/2020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Ensure all dates and titles are input </a:t>
            </a:r>
          </a:p>
          <a:p>
            <a:endParaRPr lang="en-US" dirty="0" smtClean="0"/>
          </a:p>
          <a:p>
            <a:r>
              <a:rPr lang="en-US" dirty="0" smtClean="0"/>
              <a:t>A short description should be provided without mentioning names of contractors or</a:t>
            </a:r>
            <a:r>
              <a:rPr lang="en-US" baseline="0" dirty="0" smtClean="0"/>
              <a:t> individuals.  You should include, what happened, to who (by job title) and what injuries this resulted in.  Nothing more!</a:t>
            </a:r>
          </a:p>
          <a:p>
            <a:endParaRPr lang="en-US" baseline="0" dirty="0" smtClean="0"/>
          </a:p>
          <a:p>
            <a:r>
              <a:rPr lang="en-US" baseline="0" dirty="0" smtClean="0"/>
              <a:t>Four to five bullet points highlighting the main findings from the investigation.  Remember the target audience is the front line staff so this should be written in simple terms in a way that everyone can understand.</a:t>
            </a:r>
          </a:p>
          <a:p>
            <a:endParaRPr lang="en-US" baseline="0" dirty="0" smtClean="0"/>
          </a:p>
          <a:p>
            <a:r>
              <a:rPr lang="en-US" baseline="0" dirty="0" smtClean="0"/>
              <a:t>The strap line should be the main point you want to get across</a:t>
            </a:r>
          </a:p>
          <a:p>
            <a:endParaRPr lang="en-US" baseline="0" dirty="0" smtClean="0"/>
          </a:p>
          <a:p>
            <a:r>
              <a:rPr lang="en-US" baseline="0" dirty="0" smtClean="0"/>
              <a:t>The images should be self explanatory, what went wrong (if you create a reconstruction please ensure you do not put people at risk) and below how it should be done.   </a:t>
            </a:r>
            <a:endParaRPr lang="en-US" dirty="0" smtClean="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smtClean="0"/>
          </a:p>
        </p:txBody>
      </p:sp>
    </p:spTree>
    <p:extLst>
      <p:ext uri="{BB962C8B-B14F-4D97-AF65-F5344CB8AC3E}">
        <p14:creationId xmlns:p14="http://schemas.microsoft.com/office/powerpoint/2010/main" val="2720122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Ensure all dates and titles are input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Imagine you have to audit other companies to see if they could have the same issues.</a:t>
            </a:r>
          </a:p>
          <a:p>
            <a:endParaRPr lang="en-US" dirty="0" smtClean="0">
              <a:solidFill>
                <a:srgbClr val="0033CC"/>
              </a:solidFill>
              <a:latin typeface="Arial" charset="0"/>
              <a:cs typeface="Arial" charset="0"/>
              <a:sym typeface="Wingdings" pitchFamily="2" charset="2"/>
            </a:endParaRPr>
          </a:p>
          <a:p>
            <a:r>
              <a:rPr lang="en-US" dirty="0" smtClean="0">
                <a:solidFill>
                  <a:srgbClr val="0033CC"/>
                </a:solidFill>
                <a:latin typeface="Arial" charset="0"/>
                <a:cs typeface="Arial" charset="0"/>
                <a:sym typeface="Wingdings" pitchFamily="2" charset="2"/>
              </a:rPr>
              <a:t>These questions should start</a:t>
            </a:r>
            <a:r>
              <a:rPr lang="en-US" baseline="0" dirty="0" smtClean="0">
                <a:solidFill>
                  <a:srgbClr val="0033CC"/>
                </a:solidFill>
                <a:latin typeface="Arial" charset="0"/>
                <a:cs typeface="Arial" charset="0"/>
                <a:sym typeface="Wingdings" pitchFamily="2" charset="2"/>
              </a:rPr>
              <a:t> with: Do you ensure…………………?</a:t>
            </a:r>
            <a:endParaRPr lang="en-US" dirty="0" smtClean="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smtClean="0"/>
          </a:p>
        </p:txBody>
      </p:sp>
    </p:spTree>
    <p:extLst>
      <p:ext uri="{BB962C8B-B14F-4D97-AF65-F5344CB8AC3E}">
        <p14:creationId xmlns:p14="http://schemas.microsoft.com/office/powerpoint/2010/main" val="1370715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28/10/2020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28/10/2020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28/10/2020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28/10/2020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28/10/2020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28/10/2020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28/10/2020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28/10/2020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28/10/2020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28/10/2020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705390" y="739597"/>
            <a:ext cx="7061499" cy="4893647"/>
          </a:xfrm>
          <a:prstGeom prst="rect">
            <a:avLst/>
          </a:prstGeom>
          <a:noFill/>
          <a:ln w="19050">
            <a:noFill/>
            <a:miter lim="800000"/>
            <a:headEnd/>
            <a:tailEnd/>
          </a:ln>
        </p:spPr>
        <p:txBody>
          <a:bodyPr wrap="square">
            <a:spAutoFit/>
          </a:bodyPr>
          <a:lstStyle/>
          <a:p>
            <a:pPr marL="114300" indent="-114300">
              <a:defRPr/>
            </a:pPr>
            <a:r>
              <a:rPr lang="en-GB" b="1" dirty="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28.02.2020   Incident </a:t>
            </a:r>
            <a:r>
              <a:rPr lang="en-US" b="1" dirty="0">
                <a:solidFill>
                  <a:srgbClr val="333399"/>
                </a:solidFill>
                <a:latin typeface="Tahoma" pitchFamily="34" charset="0"/>
              </a:rPr>
              <a:t>title: HiPo#11</a:t>
            </a:r>
            <a:endParaRPr lang="en-US" b="1" strike="sngStrike" dirty="0">
              <a:latin typeface="Tahoma" pitchFamily="34" charset="0"/>
            </a:endParaRPr>
          </a:p>
          <a:p>
            <a:pPr marL="114300" indent="-114300" algn="just">
              <a:defRPr/>
            </a:pPr>
            <a:endParaRPr lang="en-US" sz="1600" b="1" dirty="0" smtClean="0">
              <a:solidFill>
                <a:srgbClr val="FF0000"/>
              </a:solidFill>
              <a:latin typeface="Tahoma" pitchFamily="34" charset="0"/>
            </a:endParaRPr>
          </a:p>
          <a:p>
            <a:pPr marL="114300" indent="-114300" algn="just">
              <a:defRPr/>
            </a:pPr>
            <a:r>
              <a:rPr lang="en-US" b="1" dirty="0" smtClean="0">
                <a:solidFill>
                  <a:srgbClr val="FF0000"/>
                </a:solidFill>
                <a:latin typeface="Tahoma" pitchFamily="34" charset="0"/>
              </a:rPr>
              <a:t>What </a:t>
            </a:r>
            <a:r>
              <a:rPr lang="en-US" b="1" dirty="0">
                <a:solidFill>
                  <a:srgbClr val="FF0000"/>
                </a:solidFill>
                <a:latin typeface="Tahoma" pitchFamily="34" charset="0"/>
              </a:rPr>
              <a:t>happened</a:t>
            </a:r>
            <a:r>
              <a:rPr lang="en-US" b="1" dirty="0" smtClean="0">
                <a:solidFill>
                  <a:srgbClr val="FF0000"/>
                </a:solidFill>
                <a:latin typeface="Tahoma" pitchFamily="34" charset="0"/>
              </a:rPr>
              <a:t>?</a:t>
            </a:r>
          </a:p>
          <a:p>
            <a:pPr marL="114300" indent="-114300" algn="just">
              <a:defRPr/>
            </a:pPr>
            <a:endParaRPr lang="en-US" sz="1200" b="1" dirty="0">
              <a:solidFill>
                <a:srgbClr val="333399"/>
              </a:solidFill>
              <a:latin typeface="Tahoma" pitchFamily="34" charset="0"/>
            </a:endParaRPr>
          </a:p>
          <a:p>
            <a:r>
              <a:rPr lang="en-US" dirty="0" smtClean="0">
                <a:latin typeface="Calibri" panose="020F0502020204030204" pitchFamily="34" charset="0"/>
              </a:rPr>
              <a:t>During </a:t>
            </a:r>
            <a:r>
              <a:rPr lang="en-US" dirty="0">
                <a:latin typeface="Calibri" panose="020F0502020204030204" pitchFamily="34" charset="0"/>
              </a:rPr>
              <a:t>RIH 1” SR from ground, the Driller was on the break. A floor man, RM &amp; 2 OHI engineers were on the rig floor. While raising the traveling block , the edge of the Traveling block hit the monkey board side walk way edge causing the traveling block to swing and the attached Sucker rod struck the helmet of the FM. </a:t>
            </a:r>
          </a:p>
          <a:p>
            <a:endParaRPr lang="en-US" sz="1400" dirty="0"/>
          </a:p>
          <a:p>
            <a:endParaRPr lang="en-US" sz="600" dirty="0">
              <a:solidFill>
                <a:srgbClr val="000000"/>
              </a:solidFill>
              <a:latin typeface="Arial" charset="0"/>
            </a:endParaRPr>
          </a:p>
          <a:p>
            <a:pPr marL="114300" indent="-114300" algn="just">
              <a:defRPr/>
            </a:pPr>
            <a:r>
              <a:rPr lang="en-US" sz="1600" b="1" dirty="0">
                <a:solidFill>
                  <a:srgbClr val="333399"/>
                </a:solidFill>
                <a:latin typeface="Tahoma" pitchFamily="34" charset="0"/>
              </a:rPr>
              <a:t>Your learning from this incident..</a:t>
            </a:r>
          </a:p>
          <a:p>
            <a:pPr marL="114300" indent="-114300" algn="just">
              <a:defRPr/>
            </a:pPr>
            <a:endParaRPr lang="en-US" sz="600" dirty="0">
              <a:solidFill>
                <a:srgbClr val="000000"/>
              </a:solidFill>
              <a:latin typeface="Arial" charset="0"/>
            </a:endParaRPr>
          </a:p>
          <a:p>
            <a:pPr marL="342900" indent="-342900">
              <a:buFont typeface="Arial" panose="020B0604020202020204" pitchFamily="34" charset="0"/>
              <a:buChar char="•"/>
            </a:pPr>
            <a:r>
              <a:rPr lang="en-US" sz="1600" dirty="0">
                <a:latin typeface="Calibri" panose="020F0502020204030204" pitchFamily="34" charset="0"/>
              </a:rPr>
              <a:t>Always</a:t>
            </a:r>
            <a:r>
              <a:rPr lang="en-US" sz="1600" dirty="0">
                <a:solidFill>
                  <a:schemeClr val="accent2"/>
                </a:solidFill>
                <a:latin typeface="Calibri" panose="020F0502020204030204" pitchFamily="34" charset="0"/>
              </a:rPr>
              <a:t> </a:t>
            </a:r>
            <a:r>
              <a:rPr lang="en-US" sz="1600" dirty="0">
                <a:latin typeface="Calibri" panose="020F0502020204030204" pitchFamily="34" charset="0"/>
              </a:rPr>
              <a:t>Ensure to check the wind speed in windy condition prior to start operation. Stop work during high winds.</a:t>
            </a:r>
          </a:p>
          <a:p>
            <a:pPr marL="342900" indent="-342900">
              <a:buFont typeface="Arial" panose="020B0604020202020204" pitchFamily="34" charset="0"/>
              <a:buChar char="•"/>
            </a:pPr>
            <a:r>
              <a:rPr lang="en-US" sz="1600" dirty="0">
                <a:latin typeface="Calibri" panose="020F0502020204030204" pitchFamily="34" charset="0"/>
              </a:rPr>
              <a:t>Always ensure to perform dynamic risk review during the operation.</a:t>
            </a:r>
          </a:p>
          <a:p>
            <a:pPr marL="342900" indent="-342900">
              <a:buFont typeface="Arial" panose="020B0604020202020204" pitchFamily="34" charset="0"/>
              <a:buChar char="•"/>
            </a:pPr>
            <a:r>
              <a:rPr lang="en-US" sz="1600" dirty="0">
                <a:latin typeface="Calibri" panose="020F0502020204030204" pitchFamily="34" charset="0"/>
              </a:rPr>
              <a:t>Always  make sure Elevator bails to be avoided for sucker rod operation.</a:t>
            </a:r>
          </a:p>
          <a:p>
            <a:pPr marL="342900" indent="-342900">
              <a:buFont typeface="Arial" panose="020B0604020202020204" pitchFamily="34" charset="0"/>
              <a:buChar char="•"/>
            </a:pPr>
            <a:r>
              <a:rPr lang="en-US" sz="1600" dirty="0">
                <a:latin typeface="Calibri" panose="020F0502020204030204" pitchFamily="34" charset="0"/>
              </a:rPr>
              <a:t>Always  Make sure to intervene if there seems to be an unsafe condition.</a:t>
            </a:r>
          </a:p>
          <a:p>
            <a:pPr marL="342900" indent="-342900">
              <a:buFont typeface="Arial" panose="020B0604020202020204" pitchFamily="34" charset="0"/>
              <a:buChar char="•"/>
            </a:pPr>
            <a:r>
              <a:rPr lang="en-US" sz="1600" dirty="0">
                <a:latin typeface="Calibri" panose="020F0502020204030204" pitchFamily="34" charset="0"/>
              </a:rPr>
              <a:t>Always ensure to perform proper Risk assessment prior to start job.</a:t>
            </a:r>
          </a:p>
          <a:p>
            <a:pPr lvl="0"/>
            <a:endParaRPr lang="en-US" sz="1600" dirty="0">
              <a:latin typeface="Calibri" panose="020F0502020204030204" pitchFamily="34" charset="0"/>
            </a:endParaRP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12" name="TextBox 16"/>
          <p:cNvSpPr txBox="1">
            <a:spLocks noChangeArrowheads="1"/>
          </p:cNvSpPr>
          <p:nvPr/>
        </p:nvSpPr>
        <p:spPr bwMode="auto">
          <a:xfrm>
            <a:off x="705390" y="5783123"/>
            <a:ext cx="5542560" cy="338554"/>
          </a:xfrm>
          <a:prstGeom prst="rect">
            <a:avLst/>
          </a:prstGeom>
          <a:solidFill>
            <a:srgbClr val="0070C0"/>
          </a:solidFill>
          <a:ln w="9525">
            <a:noFill/>
            <a:miter lim="800000"/>
            <a:headEnd/>
            <a:tailEnd/>
          </a:ln>
        </p:spPr>
        <p:txBody>
          <a:bodyPr wrap="square">
            <a:spAutoFit/>
          </a:bodyPr>
          <a:lstStyle/>
          <a:p>
            <a:r>
              <a:rPr lang="en-US" sz="1600" b="1" dirty="0">
                <a:solidFill>
                  <a:srgbClr val="FFFF00"/>
                </a:solidFill>
                <a:latin typeface="Tahoma" panose="020B0604030504040204" pitchFamily="34" charset="0"/>
                <a:ea typeface="Tahoma" panose="020B0604030504040204" pitchFamily="34" charset="0"/>
                <a:cs typeface="Tahoma" panose="020B0604030504040204" pitchFamily="34" charset="0"/>
              </a:rPr>
              <a:t>Ensure to use correct equipment for the task.</a:t>
            </a:r>
            <a:endParaRPr lang="en-US" sz="16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I:\New folder\Incident investigation\IRC\2020\Hoist 54\Asset damage incident - traevling block impacts monkey board dated 28.02.2020\Evidences\Traveling block impac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72475" y="848420"/>
            <a:ext cx="3004595" cy="1966876"/>
          </a:xfrm>
          <a:prstGeom prst="rect">
            <a:avLst/>
          </a:prstGeom>
          <a:noFill/>
        </p:spPr>
      </p:pic>
      <p:sp>
        <p:nvSpPr>
          <p:cNvPr id="11" name="TextBox 10"/>
          <p:cNvSpPr txBox="1"/>
          <p:nvPr/>
        </p:nvSpPr>
        <p:spPr>
          <a:xfrm>
            <a:off x="9015412" y="2864999"/>
            <a:ext cx="2181224" cy="4308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b="1" dirty="0"/>
              <a:t>Travelling block hitting against the monkey board side walkway</a:t>
            </a:r>
          </a:p>
        </p:txBody>
      </p:sp>
      <p:cxnSp>
        <p:nvCxnSpPr>
          <p:cNvPr id="14" name="Straight Arrow Connector 13"/>
          <p:cNvCxnSpPr>
            <a:stCxn id="11" idx="0"/>
          </p:cNvCxnSpPr>
          <p:nvPr/>
        </p:nvCxnSpPr>
        <p:spPr>
          <a:xfrm flipV="1">
            <a:off x="10106024" y="1841630"/>
            <a:ext cx="11262" cy="102336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9660086" y="1079629"/>
            <a:ext cx="9144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7" descr="Image result for right and wrong symbol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74212" y="962720"/>
            <a:ext cx="457200" cy="457200"/>
          </a:xfrm>
          <a:prstGeom prst="rect">
            <a:avLst/>
          </a:prstGeom>
          <a:noFill/>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72476" y="3500817"/>
            <a:ext cx="3025358" cy="1789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descr="Image result for right and wrong symbol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843404" y="3567712"/>
            <a:ext cx="498353" cy="343555"/>
          </a:xfrm>
          <a:prstGeom prst="rect">
            <a:avLst/>
          </a:prstGeom>
          <a:noFill/>
        </p:spPr>
      </p:pic>
      <p:sp>
        <p:nvSpPr>
          <p:cNvPr id="18" name="TextBox 17"/>
          <p:cNvSpPr txBox="1"/>
          <p:nvPr/>
        </p:nvSpPr>
        <p:spPr>
          <a:xfrm>
            <a:off x="8802812" y="5352236"/>
            <a:ext cx="2181224" cy="43088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100" b="1" dirty="0"/>
              <a:t>Sucker rod hook directly attached with Traveling block</a:t>
            </a:r>
          </a:p>
        </p:txBody>
      </p:sp>
      <p:sp>
        <p:nvSpPr>
          <p:cNvPr id="19" name="Rectangle 18"/>
          <p:cNvSpPr>
            <a:spLocks noChangeArrowheads="1"/>
          </p:cNvSpPr>
          <p:nvPr/>
        </p:nvSpPr>
        <p:spPr bwMode="auto">
          <a:xfrm>
            <a:off x="622617" y="6282173"/>
            <a:ext cx="7814150"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a:t>Drilling, </a:t>
            </a:r>
            <a:r>
              <a:rPr lang="en-US" sz="1600" b="1" dirty="0" smtClean="0"/>
              <a:t>Logistics, Exploration </a:t>
            </a:r>
            <a:r>
              <a:rPr lang="en-US" sz="1600" b="1" dirty="0"/>
              <a:t>&amp; construction </a:t>
            </a:r>
            <a:endParaRPr lang="en-US" sz="16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4282419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114424" y="1321873"/>
            <a:ext cx="9191625" cy="4555093"/>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ensure inspection/checks on wind speed to check if it is favorable for operation?</a:t>
            </a:r>
          </a:p>
          <a:p>
            <a:pPr marL="342900" indent="-342900">
              <a:buFont typeface="+mj-lt"/>
              <a:buAutoNum type="arabicPeriod"/>
              <a:defRPr/>
            </a:pPr>
            <a:r>
              <a:rPr lang="en-US" dirty="0">
                <a:solidFill>
                  <a:srgbClr val="0033CC"/>
                </a:solidFill>
                <a:latin typeface="+mj-lt"/>
                <a:sym typeface="Wingdings" pitchFamily="2" charset="2"/>
              </a:rPr>
              <a:t>Do you ensure that all hazards are made aware of  by dynamic risk assessment?</a:t>
            </a:r>
          </a:p>
          <a:p>
            <a:pPr marL="342900" indent="-342900">
              <a:buFont typeface="+mj-lt"/>
              <a:buAutoNum type="arabicPeriod"/>
              <a:defRPr/>
            </a:pPr>
            <a:r>
              <a:rPr lang="en-US" dirty="0">
                <a:solidFill>
                  <a:srgbClr val="0033CC"/>
                </a:solidFill>
                <a:latin typeface="+mj-lt"/>
                <a:sym typeface="Wingdings" pitchFamily="2" charset="2"/>
              </a:rPr>
              <a:t>Do you ensure that SOP is reviewed regularly and fit for work?</a:t>
            </a:r>
          </a:p>
          <a:p>
            <a:pPr marL="342900" indent="-342900">
              <a:buFont typeface="+mj-lt"/>
              <a:buAutoNum type="arabicPeriod"/>
              <a:defRPr/>
            </a:pPr>
            <a:r>
              <a:rPr lang="en-US" dirty="0">
                <a:solidFill>
                  <a:srgbClr val="0033CC"/>
                </a:solidFill>
                <a:latin typeface="+mj-lt"/>
                <a:sym typeface="Wingdings" pitchFamily="2" charset="2"/>
              </a:rPr>
              <a:t>Do you ensure that SOP is communicated after review to all employees?</a:t>
            </a:r>
          </a:p>
          <a:p>
            <a:pPr marL="342900" indent="-342900">
              <a:buFont typeface="+mj-lt"/>
              <a:buAutoNum type="arabicPeriod"/>
              <a:defRPr/>
            </a:pPr>
            <a:r>
              <a:rPr lang="en-US" dirty="0">
                <a:solidFill>
                  <a:srgbClr val="0033CC"/>
                </a:solidFill>
                <a:latin typeface="+mj-lt"/>
                <a:sym typeface="Wingdings" pitchFamily="2" charset="2"/>
              </a:rPr>
              <a:t>Do you ensure that CCTV review has been done regularly to identify critical unsafe behaviors?</a:t>
            </a:r>
          </a:p>
          <a:p>
            <a:pPr marL="342900" indent="-342900">
              <a:buFont typeface="+mj-lt"/>
              <a:buAutoNum type="arabicPeriod"/>
              <a:defRPr/>
            </a:pPr>
            <a:r>
              <a:rPr lang="en-US" dirty="0">
                <a:solidFill>
                  <a:srgbClr val="0033CC"/>
                </a:solidFill>
                <a:latin typeface="+mj-lt"/>
                <a:sym typeface="Wingdings" pitchFamily="2" charset="2"/>
              </a:rPr>
              <a:t>Do you ensure that audit / inspection has been performed for all critical activities to find the shortfalls?</a:t>
            </a:r>
          </a:p>
          <a:p>
            <a:pPr marL="342900" indent="-342900">
              <a:buFont typeface="+mj-lt"/>
              <a:buAutoNum type="arabicPeriod"/>
              <a:defRPr/>
            </a:pPr>
            <a:r>
              <a:rPr lang="en-US" dirty="0">
                <a:solidFill>
                  <a:srgbClr val="0033CC"/>
                </a:solidFill>
                <a:latin typeface="+mj-lt"/>
                <a:sym typeface="Wingdings" pitchFamily="2" charset="2"/>
              </a:rPr>
              <a:t>Do you ensure that Competence assessment conducted for driller and Rig Managers and all gap closed?</a:t>
            </a:r>
          </a:p>
          <a:p>
            <a:pPr marL="342900" indent="-342900">
              <a:defRPr/>
            </a:pPr>
            <a:endParaRPr lang="en-US" sz="1400" dirty="0" smtClean="0">
              <a:solidFill>
                <a:srgbClr val="0033CC"/>
              </a:solidFill>
              <a:latin typeface="+mj-lt"/>
              <a:sym typeface="Wingdings" pitchFamily="2" charset="2"/>
            </a:endParaRPr>
          </a:p>
          <a:p>
            <a:pPr marL="342900" indent="-342900">
              <a:defRPr/>
            </a:pPr>
            <a:endParaRPr lang="en-US" sz="1400"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114425" y="805934"/>
            <a:ext cx="5096267" cy="369332"/>
          </a:xfrm>
          <a:prstGeom prst="rect">
            <a:avLst/>
          </a:prstGeom>
          <a:noFill/>
          <a:ln w="9525">
            <a:noFill/>
            <a:miter lim="800000"/>
            <a:headEnd/>
            <a:tailEnd/>
          </a:ln>
        </p:spPr>
        <p:txBody>
          <a:bodyPr wrap="none">
            <a:spAutoFit/>
          </a:bodyPr>
          <a:lstStyle/>
          <a:p>
            <a:pPr marL="114300" indent="-114300">
              <a:defRPr/>
            </a:pPr>
            <a:r>
              <a:rPr lang="en-GB" b="1" dirty="0" smtClean="0">
                <a:solidFill>
                  <a:srgbClr val="333399"/>
                </a:solidFill>
                <a:latin typeface="Tahoma" pitchFamily="34" charset="0"/>
              </a:rPr>
              <a:t>Date:</a:t>
            </a:r>
            <a:r>
              <a:rPr lang="en-US" b="1" dirty="0" smtClean="0">
                <a:solidFill>
                  <a:srgbClr val="333399"/>
                </a:solidFill>
                <a:latin typeface="Tahoma" pitchFamily="34" charset="0"/>
              </a:rPr>
              <a:t> 28.02.2020   </a:t>
            </a:r>
            <a:r>
              <a:rPr lang="en-US" b="1" dirty="0">
                <a:solidFill>
                  <a:srgbClr val="333399"/>
                </a:solidFill>
                <a:latin typeface="Tahoma" pitchFamily="34" charset="0"/>
              </a:rPr>
              <a:t>Incident title: HiPo#11</a:t>
            </a:r>
            <a:endParaRPr lang="en-US" b="1" strike="sngStrike" dirty="0">
              <a:latin typeface="Tahoma" pitchFamily="34" charset="0"/>
            </a:endParaRPr>
          </a:p>
        </p:txBody>
      </p:sp>
    </p:spTree>
    <p:extLst>
      <p:ext uri="{BB962C8B-B14F-4D97-AF65-F5344CB8AC3E}">
        <p14:creationId xmlns:p14="http://schemas.microsoft.com/office/powerpoint/2010/main" val="1297553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92406</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D6D7991E-AA5C-46B1-BDE2-372C967D1385}"/>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378</TotalTime>
  <Words>570</Words>
  <Application>Microsoft Office PowerPoint</Application>
  <PresentationFormat>Widescreen</PresentationFormat>
  <Paragraphs>56</Paragraphs>
  <Slides>2</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Arial</vt:lpstr>
      <vt:lpstr>Calibri</vt:lpstr>
      <vt:lpstr>Calibri Light</vt:lpstr>
      <vt:lpstr>Gill Sans</vt:lpstr>
      <vt:lpstr>Gill Sans Light</vt:lpstr>
      <vt:lpstr>Tahoma</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73</cp:revision>
  <dcterms:created xsi:type="dcterms:W3CDTF">2018-09-24T07:27:56Z</dcterms:created>
  <dcterms:modified xsi:type="dcterms:W3CDTF">2020-10-28T10:54:44Z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