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96" r:id="rId6"/>
    <p:sldId id="29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3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0FC00F49-E116-4D1B-A87B-388F7255F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28" y="684911"/>
            <a:ext cx="7085048" cy="44704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</a:t>
            </a:r>
            <a:r>
              <a:rPr lang="en-GB" b="1" dirty="0" smtClean="0">
                <a:solidFill>
                  <a:srgbClr val="333399"/>
                </a:solidFill>
                <a:latin typeface="Tahoma" pitchFamily="34" charset="0"/>
              </a:rPr>
              <a:t>04.03.2020   Incident Title: HiPo#13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marL="114300" indent="-114300" algn="just">
              <a:defRPr/>
            </a:pPr>
            <a:endParaRPr lang="en-US" sz="1600" dirty="0" smtClean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alibri" panose="020F0502020204030204" pitchFamily="34" charset="0"/>
                <a:cs typeface="Tahoma" pitchFamily="34" charset="0"/>
              </a:rPr>
              <a:t>Mechanical </a:t>
            </a:r>
            <a:r>
              <a:rPr lang="en-US" dirty="0">
                <a:latin typeface="Calibri" panose="020F0502020204030204" pitchFamily="34" charset="0"/>
                <a:cs typeface="Tahoma" pitchFamily="34" charset="0"/>
              </a:rPr>
              <a:t>excavation using a JCB backhoe for road crossing executed very close to the live flowline without keeping a safe distance of 1 meter from the live flowline.</a:t>
            </a: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..</a:t>
            </a:r>
          </a:p>
          <a:p>
            <a:pPr marL="114300" indent="-114300" algn="just">
              <a:defRPr/>
            </a:pPr>
            <a:endParaRPr lang="en-US" sz="1600" dirty="0">
              <a:solidFill>
                <a:srgbClr val="0000FF"/>
              </a:solidFill>
              <a:latin typeface="Arial" charset="0"/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Always ensure that you maintain the 1 meter safe distance from live </a:t>
            </a:r>
            <a:r>
              <a:rPr lang="en-US" sz="1600" dirty="0" smtClean="0">
                <a:latin typeface="Calibri" panose="020F0502020204030204" pitchFamily="34" charset="0"/>
                <a:cs typeface="Tahoma" pitchFamily="34" charset="0"/>
              </a:rPr>
              <a:t>line for </a:t>
            </a: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mechanical excavation or 0.5 meter to be maintained after ensuing the live line is isolated.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Always ensure that you identify the Buried line and mark the entire session.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Always make sure that you do the trial pit before mechanical excavation.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Always ensure compliance to PTW system as per PR-1172 requirement.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CC693750-645F-495F-9FF7-10949BD51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28" y="5616611"/>
            <a:ext cx="5453097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Always comply with the Procedures. NO Shortcuts.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624CEF-22E3-48A8-BA36-4AC185B377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2702" y="819532"/>
            <a:ext cx="3397250" cy="2335286"/>
          </a:xfrm>
          <a:prstGeom prst="rect">
            <a:avLst/>
          </a:prstGeom>
        </p:spPr>
      </p:pic>
      <p:grpSp>
        <p:nvGrpSpPr>
          <p:cNvPr id="21" name="Group 131">
            <a:extLst>
              <a:ext uri="{FF2B5EF4-FFF2-40B4-BE49-F238E27FC236}">
                <a16:creationId xmlns:a16="http://schemas.microsoft.com/office/drawing/2014/main" id="{52B590E3-F95E-41C6-A709-049B3D02B456}"/>
              </a:ext>
            </a:extLst>
          </p:cNvPr>
          <p:cNvGrpSpPr>
            <a:grpSpLocks/>
          </p:cNvGrpSpPr>
          <p:nvPr/>
        </p:nvGrpSpPr>
        <p:grpSpPr bwMode="auto">
          <a:xfrm>
            <a:off x="10607676" y="2536465"/>
            <a:ext cx="336550" cy="544513"/>
            <a:chOff x="3504" y="544"/>
            <a:chExt cx="2287" cy="1855"/>
          </a:xfrm>
        </p:grpSpPr>
        <p:sp>
          <p:nvSpPr>
            <p:cNvPr id="22" name="Line 129">
              <a:extLst>
                <a:ext uri="{FF2B5EF4-FFF2-40B4-BE49-F238E27FC236}">
                  <a16:creationId xmlns:a16="http://schemas.microsoft.com/office/drawing/2014/main" id="{E4597A32-EB66-4AB2-8FF0-37883D67F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30">
              <a:extLst>
                <a:ext uri="{FF2B5EF4-FFF2-40B4-BE49-F238E27FC236}">
                  <a16:creationId xmlns:a16="http://schemas.microsoft.com/office/drawing/2014/main" id="{B94DCE05-8834-4958-B913-45437B545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7099D2A-8709-4E60-864C-BAFC7A32D1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702" y="3268230"/>
            <a:ext cx="3431615" cy="25176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A609FD-03EB-42D2-BA27-CA567BD740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080" y="3328236"/>
            <a:ext cx="515872" cy="51587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9B7AE72-63DA-4964-A839-2BBBFAF5DCB8}"/>
              </a:ext>
            </a:extLst>
          </p:cNvPr>
          <p:cNvSpPr/>
          <p:nvPr/>
        </p:nvSpPr>
        <p:spPr bwMode="auto">
          <a:xfrm>
            <a:off x="9468565" y="5547140"/>
            <a:ext cx="485321" cy="1769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0E4E530-493A-4DD2-9D8A-AA5E6E57D95B}"/>
              </a:ext>
            </a:extLst>
          </p:cNvPr>
          <p:cNvSpPr/>
          <p:nvPr/>
        </p:nvSpPr>
        <p:spPr bwMode="auto">
          <a:xfrm>
            <a:off x="9144000" y="4099333"/>
            <a:ext cx="485321" cy="1769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615C16-C732-4249-8499-5BF21EDA004D}"/>
              </a:ext>
            </a:extLst>
          </p:cNvPr>
          <p:cNvSpPr txBox="1"/>
          <p:nvPr/>
        </p:nvSpPr>
        <p:spPr>
          <a:xfrm>
            <a:off x="7691224" y="4071513"/>
            <a:ext cx="1588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Marking for excavation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332F62-3C7F-4CB7-BBB6-AFFD9519BC0E}"/>
              </a:ext>
            </a:extLst>
          </p:cNvPr>
          <p:cNvSpPr txBox="1"/>
          <p:nvPr/>
        </p:nvSpPr>
        <p:spPr>
          <a:xfrm>
            <a:off x="8268134" y="5504828"/>
            <a:ext cx="1421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Line to be installed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9528" y="6243428"/>
            <a:ext cx="8052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O</a:t>
            </a:r>
            <a:r>
              <a:rPr lang="en-US" sz="1600" b="1" dirty="0" smtClean="0"/>
              <a:t>peration, Engineering &amp; Construction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18432" y="1324595"/>
            <a:ext cx="8351838" cy="37856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job is executed as per PTW requirements?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PTW system audit is performed effectively covering all requirements?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your team always intervene to unsafe act/condition?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competent supervision is provided?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employees do not take short cuts?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adequate subcontractor monitoring is maintained?</a:t>
            </a: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eaLnBrk="1" hangingPunct="1"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169651" y="886135"/>
            <a:ext cx="5208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</a:t>
            </a:r>
            <a:r>
              <a:rPr lang="en-GB" b="1">
                <a:solidFill>
                  <a:srgbClr val="333399"/>
                </a:solidFill>
                <a:latin typeface="Tahoma" pitchFamily="34" charset="0"/>
              </a:rPr>
              <a:t>: </a:t>
            </a:r>
            <a:r>
              <a:rPr lang="en-GB" b="1" smtClean="0">
                <a:solidFill>
                  <a:srgbClr val="333399"/>
                </a:solidFill>
                <a:latin typeface="Tahoma" pitchFamily="34" charset="0"/>
              </a:rPr>
              <a:t>04.03.2020    </a:t>
            </a: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Incident Title: HiPo#13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92408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6394D389-FA88-4EA3-8410-1E63F4534CFC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470</Words>
  <Application>Microsoft Office PowerPoint</Application>
  <PresentationFormat>Widescreen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79</cp:revision>
  <dcterms:created xsi:type="dcterms:W3CDTF">2018-09-24T07:27:56Z</dcterms:created>
  <dcterms:modified xsi:type="dcterms:W3CDTF">2020-10-28T11:01:03Z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