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99" r:id="rId6"/>
    <p:sldId id="30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01/11/2020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7995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184">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52816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01/11/2020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01/11/2020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01/11/2020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01/11/2020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01/11/2020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01/11/2020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01/11/2020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01/11/2020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01/11/2020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64662" y="802523"/>
            <a:ext cx="7069839" cy="4724370"/>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05.03.2020   </a:t>
            </a:r>
            <a:r>
              <a:rPr lang="en-US" b="1" dirty="0">
                <a:solidFill>
                  <a:srgbClr val="333399"/>
                </a:solidFill>
                <a:latin typeface="Tahoma" pitchFamily="34" charset="0"/>
              </a:rPr>
              <a:t>Incident title: </a:t>
            </a:r>
            <a:r>
              <a:rPr lang="en-US" b="1" dirty="0" smtClean="0">
                <a:solidFill>
                  <a:srgbClr val="333399"/>
                </a:solidFill>
                <a:latin typeface="Tahoma" pitchFamily="34" charset="0"/>
              </a:rPr>
              <a:t>HiPo#14</a:t>
            </a:r>
            <a:endParaRPr lang="en-US" b="1" dirty="0">
              <a:solidFill>
                <a:srgbClr val="FF0000"/>
              </a:solidFill>
              <a:latin typeface="Tahoma" pitchFamily="34" charset="0"/>
            </a:endParaRPr>
          </a:p>
          <a:p>
            <a:pPr marL="114300" indent="-114300" algn="just">
              <a:defRPr/>
            </a:pPr>
            <a:endParaRPr lang="en-US"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endParaRPr lang="en-US" dirty="0">
              <a:solidFill>
                <a:srgbClr val="FF0000"/>
              </a:solidFill>
              <a:latin typeface="Tahoma" pitchFamily="34" charset="0"/>
            </a:endParaRPr>
          </a:p>
          <a:p>
            <a:pPr>
              <a:defRPr/>
            </a:pPr>
            <a:r>
              <a:rPr lang="en-US" dirty="0" smtClean="0">
                <a:cs typeface="Arial" charset="0"/>
              </a:rPr>
              <a:t>During </a:t>
            </a:r>
            <a:r>
              <a:rPr lang="en-US" dirty="0">
                <a:cs typeface="Arial" charset="0"/>
              </a:rPr>
              <a:t>a routine site visit by a Operator on 05th March 2020 at 17:00 hrs., observed that a mechanical crew were welding on the beam pump base (Gravel Pan) whilst the pump was in operation. The operator intervened and stopped the activity after inspecting the permit which had no well number mentioned, stopped  the activity and returned to suspend the permit. The operator  reported  the incident as a near miss.</a:t>
            </a:r>
          </a:p>
          <a:p>
            <a:pPr marL="342900" indent="-342900">
              <a:defRPr/>
            </a:pPr>
            <a:endParaRPr lang="en-US" sz="1050" dirty="0">
              <a:solidFill>
                <a:srgbClr val="0070C0"/>
              </a:solidFill>
              <a:latin typeface="Arial" pitchFamily="34" charset="0"/>
            </a:endParaRPr>
          </a:p>
          <a:p>
            <a:pPr marL="342900" indent="-342900">
              <a:defRPr/>
            </a:pPr>
            <a:endParaRPr lang="en-US" sz="600" dirty="0">
              <a:solidFill>
                <a:srgbClr val="000000"/>
              </a:solidFill>
              <a:latin typeface="Arial" charset="0"/>
            </a:endParaRPr>
          </a:p>
          <a:p>
            <a:pPr marL="114300" indent="-114300" algn="just">
              <a:defRPr/>
            </a:pPr>
            <a:endParaRPr lang="en-US" sz="1600" b="1" dirty="0" smtClean="0">
              <a:solidFill>
                <a:srgbClr val="333399"/>
              </a:solidFill>
              <a:latin typeface="Tahoma" pitchFamily="34" charset="0"/>
            </a:endParaRPr>
          </a:p>
          <a:p>
            <a:pPr marL="114300" indent="-114300" algn="just">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p>
          <a:p>
            <a:pPr marL="114300" indent="-114300">
              <a:defRPr/>
            </a:pPr>
            <a:endParaRPr lang="en-US" sz="1050" dirty="0">
              <a:solidFill>
                <a:srgbClr val="0000FF"/>
              </a:solidFill>
              <a:latin typeface="Arial" charset="0"/>
              <a:cs typeface="Tahoma" pitchFamily="34" charset="0"/>
            </a:endParaRPr>
          </a:p>
          <a:p>
            <a:pPr eaLnBrk="1" hangingPunct="1">
              <a:buFont typeface="Arial" pitchFamily="34" charset="0"/>
              <a:buChar char="•"/>
              <a:defRPr/>
            </a:pPr>
            <a:r>
              <a:rPr lang="en-US" sz="1200" dirty="0">
                <a:latin typeface="Arial" charset="0"/>
                <a:cs typeface="Tahoma" pitchFamily="34" charset="0"/>
              </a:rPr>
              <a:t> </a:t>
            </a:r>
            <a:r>
              <a:rPr lang="en-US" sz="1600" dirty="0">
                <a:cs typeface="Tahoma" pitchFamily="34" charset="0"/>
              </a:rPr>
              <a:t>Always ensure the activity is planned w.r.t people , procedure and permits.</a:t>
            </a:r>
          </a:p>
          <a:p>
            <a:pPr eaLnBrk="1" hangingPunct="1">
              <a:buFont typeface="Arial" pitchFamily="34" charset="0"/>
              <a:buChar char="•"/>
              <a:defRPr/>
            </a:pPr>
            <a:r>
              <a:rPr lang="en-US" sz="1600" dirty="0">
                <a:cs typeface="Tahoma" pitchFamily="34" charset="0"/>
              </a:rPr>
              <a:t> Always ensure specific permit for carrying out the </a:t>
            </a:r>
            <a:r>
              <a:rPr lang="en-US" sz="1600" dirty="0" smtClean="0">
                <a:cs typeface="Tahoma" pitchFamily="34" charset="0"/>
              </a:rPr>
              <a:t>task.</a:t>
            </a:r>
            <a:endParaRPr lang="en-US" sz="1600" dirty="0">
              <a:cs typeface="Tahoma" pitchFamily="34" charset="0"/>
            </a:endParaRPr>
          </a:p>
          <a:p>
            <a:pPr eaLnBrk="1" hangingPunct="1">
              <a:buFont typeface="Arial" pitchFamily="34" charset="0"/>
              <a:buChar char="•"/>
              <a:defRPr/>
            </a:pPr>
            <a:r>
              <a:rPr lang="en-US" sz="1600" dirty="0">
                <a:cs typeface="Tahoma" pitchFamily="34" charset="0"/>
              </a:rPr>
              <a:t> Always ensure proper communication between departments.</a:t>
            </a:r>
          </a:p>
          <a:p>
            <a:pPr eaLnBrk="1" hangingPunct="1">
              <a:buFont typeface="Arial" pitchFamily="34" charset="0"/>
              <a:buChar char="•"/>
              <a:defRPr/>
            </a:pPr>
            <a:r>
              <a:rPr lang="en-US" sz="1600" dirty="0">
                <a:cs typeface="Tahoma" pitchFamily="34" charset="0"/>
              </a:rPr>
              <a:t> Always ensure the hazards are identified, assessed for </a:t>
            </a:r>
            <a:r>
              <a:rPr lang="en-US" sz="1600" dirty="0" smtClean="0">
                <a:cs typeface="Tahoma" pitchFamily="34" charset="0"/>
              </a:rPr>
              <a:t>possible consequences</a:t>
            </a:r>
            <a:r>
              <a:rPr lang="en-US" sz="1600" dirty="0">
                <a:cs typeface="Tahoma" pitchFamily="34" charset="0"/>
              </a:rPr>
              <a:t>.</a:t>
            </a:r>
          </a:p>
          <a:p>
            <a:pPr eaLnBrk="1" hangingPunct="1">
              <a:buFont typeface="Arial" pitchFamily="34" charset="0"/>
              <a:buChar char="•"/>
              <a:defRPr/>
            </a:pPr>
            <a:r>
              <a:rPr lang="en-US" sz="1600" dirty="0">
                <a:cs typeface="Tahoma" pitchFamily="34" charset="0"/>
              </a:rPr>
              <a:t> Always respect the intervention and stop the work if feels unsafe.</a:t>
            </a: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464662" y="5761553"/>
            <a:ext cx="6088538" cy="338554"/>
          </a:xfrm>
          <a:prstGeom prst="rect">
            <a:avLst/>
          </a:prstGeom>
          <a:solidFill>
            <a:srgbClr val="0070C0"/>
          </a:solidFill>
          <a:ln w="9525">
            <a:noFill/>
            <a:miter lim="800000"/>
            <a:headEnd/>
            <a:tailEnd/>
          </a:ln>
        </p:spPr>
        <p:txBody>
          <a:bodyPr wrap="square">
            <a:spAutoFit/>
          </a:bodyPr>
          <a:lstStyle/>
          <a:p>
            <a:pPr eaLnBrk="1" hangingPunct="1"/>
            <a:r>
              <a:rPr lang="en-US" sz="1600" b="1" dirty="0">
                <a:solidFill>
                  <a:srgbClr val="FFFF00"/>
                </a:solidFill>
                <a:latin typeface="Tahoma" pitchFamily="34" charset="0"/>
              </a:rPr>
              <a:t>Always ensure proper categorization of punch list actions</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5" name="Picture 4">
            <a:extLst>
              <a:ext uri="{FF2B5EF4-FFF2-40B4-BE49-F238E27FC236}">
                <a16:creationId xmlns:a16="http://schemas.microsoft.com/office/drawing/2014/main" id="{870FD73B-4DCC-4671-8AE4-66A7C4AC52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36267" y="3449993"/>
            <a:ext cx="3748923" cy="2443162"/>
          </a:xfrm>
          <a:prstGeom prst="rect">
            <a:avLst/>
          </a:prstGeom>
        </p:spPr>
      </p:pic>
      <p:sp>
        <p:nvSpPr>
          <p:cNvPr id="20" name="Freeform 132">
            <a:extLst>
              <a:ext uri="{FF2B5EF4-FFF2-40B4-BE49-F238E27FC236}">
                <a16:creationId xmlns:a16="http://schemas.microsoft.com/office/drawing/2014/main" id="{4CBA926B-B712-41AD-AA18-64519480E2F9}"/>
              </a:ext>
            </a:extLst>
          </p:cNvPr>
          <p:cNvSpPr>
            <a:spLocks/>
          </p:cNvSpPr>
          <p:nvPr/>
        </p:nvSpPr>
        <p:spPr bwMode="auto">
          <a:xfrm>
            <a:off x="10762593" y="5050704"/>
            <a:ext cx="445157" cy="383625"/>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2" name="TextBox 21">
            <a:extLst>
              <a:ext uri="{FF2B5EF4-FFF2-40B4-BE49-F238E27FC236}">
                <a16:creationId xmlns:a16="http://schemas.microsoft.com/office/drawing/2014/main" id="{69B3ECBD-5AA7-4106-AF17-9FCBB966658B}"/>
              </a:ext>
            </a:extLst>
          </p:cNvPr>
          <p:cNvSpPr txBox="1"/>
          <p:nvPr/>
        </p:nvSpPr>
        <p:spPr>
          <a:xfrm>
            <a:off x="7934325" y="5584105"/>
            <a:ext cx="3245940" cy="307777"/>
          </a:xfrm>
          <a:prstGeom prst="rect">
            <a:avLst/>
          </a:prstGeom>
          <a:noFill/>
          <a:ln>
            <a:solidFill>
              <a:srgbClr val="00B050"/>
            </a:solidFill>
          </a:ln>
        </p:spPr>
        <p:txBody>
          <a:bodyPr wrap="square" rtlCol="0">
            <a:spAutoFit/>
          </a:bodyPr>
          <a:lstStyle/>
          <a:p>
            <a:r>
              <a:rPr lang="en-US" sz="1400" b="1" dirty="0">
                <a:solidFill>
                  <a:srgbClr val="002060"/>
                </a:solidFill>
                <a:latin typeface="+mj-lt"/>
              </a:rPr>
              <a:t>Welding activity before commissioning</a:t>
            </a:r>
          </a:p>
        </p:txBody>
      </p:sp>
      <p:pic>
        <p:nvPicPr>
          <p:cNvPr id="23" name="Picture 3">
            <a:extLst>
              <a:ext uri="{FF2B5EF4-FFF2-40B4-BE49-F238E27FC236}">
                <a16:creationId xmlns:a16="http://schemas.microsoft.com/office/drawing/2014/main" id="{EC7C32CB-40D9-4A7E-B0B9-589B1B5E426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0118725" y="3878462"/>
            <a:ext cx="513414" cy="48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6267" y="869926"/>
            <a:ext cx="3748923" cy="2430291"/>
          </a:xfrm>
          <a:prstGeom prst="rect">
            <a:avLst/>
          </a:prstGeom>
        </p:spPr>
      </p:pic>
      <p:grpSp>
        <p:nvGrpSpPr>
          <p:cNvPr id="17" name="Group 131">
            <a:extLst>
              <a:ext uri="{FF2B5EF4-FFF2-40B4-BE49-F238E27FC236}">
                <a16:creationId xmlns:a16="http://schemas.microsoft.com/office/drawing/2014/main" id="{C4535AAE-5D75-4DF7-B744-29A7C935FFEE}"/>
              </a:ext>
            </a:extLst>
          </p:cNvPr>
          <p:cNvGrpSpPr>
            <a:grpSpLocks/>
          </p:cNvGrpSpPr>
          <p:nvPr/>
        </p:nvGrpSpPr>
        <p:grpSpPr bwMode="auto">
          <a:xfrm>
            <a:off x="10871200" y="1072161"/>
            <a:ext cx="336550" cy="544513"/>
            <a:chOff x="3504" y="544"/>
            <a:chExt cx="2287" cy="1855"/>
          </a:xfrm>
        </p:grpSpPr>
        <p:sp>
          <p:nvSpPr>
            <p:cNvPr id="18" name="Line 129">
              <a:extLst>
                <a:ext uri="{FF2B5EF4-FFF2-40B4-BE49-F238E27FC236}">
                  <a16:creationId xmlns:a16="http://schemas.microsoft.com/office/drawing/2014/main" id="{E1602A56-AAC5-4103-83B6-0176D1F30DCD}"/>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19" name="Line 130">
              <a:extLst>
                <a:ext uri="{FF2B5EF4-FFF2-40B4-BE49-F238E27FC236}">
                  <a16:creationId xmlns:a16="http://schemas.microsoft.com/office/drawing/2014/main" id="{26A20DD6-C734-4ECB-AC8B-8E1C68B57D30}"/>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sp>
        <p:nvSpPr>
          <p:cNvPr id="2" name="TextBox 1">
            <a:extLst>
              <a:ext uri="{FF2B5EF4-FFF2-40B4-BE49-F238E27FC236}">
                <a16:creationId xmlns:a16="http://schemas.microsoft.com/office/drawing/2014/main" id="{1870D759-73E3-4651-9C49-A01954CC1AC0}"/>
              </a:ext>
            </a:extLst>
          </p:cNvPr>
          <p:cNvSpPr txBox="1"/>
          <p:nvPr/>
        </p:nvSpPr>
        <p:spPr>
          <a:xfrm>
            <a:off x="8174037" y="2985807"/>
            <a:ext cx="2179638" cy="307777"/>
          </a:xfrm>
          <a:prstGeom prst="rect">
            <a:avLst/>
          </a:prstGeom>
          <a:noFill/>
          <a:ln>
            <a:solidFill>
              <a:srgbClr val="FF0000"/>
            </a:solidFill>
          </a:ln>
        </p:spPr>
        <p:txBody>
          <a:bodyPr wrap="square" rtlCol="0">
            <a:spAutoFit/>
          </a:bodyPr>
          <a:lstStyle>
            <a:defPPr>
              <a:defRPr lang="en-US"/>
            </a:defPPr>
            <a:lvl1pPr>
              <a:defRPr sz="1400">
                <a:solidFill>
                  <a:schemeClr val="accent2">
                    <a:lumMod val="50000"/>
                  </a:schemeClr>
                </a:solidFill>
                <a:latin typeface="+mj-lt"/>
              </a:defRPr>
            </a:lvl1pPr>
          </a:lstStyle>
          <a:p>
            <a:r>
              <a:rPr lang="en-US" b="1" dirty="0">
                <a:solidFill>
                  <a:srgbClr val="002060"/>
                </a:solidFill>
              </a:rPr>
              <a:t>Welding on live facility</a:t>
            </a:r>
          </a:p>
        </p:txBody>
      </p:sp>
      <p:sp>
        <p:nvSpPr>
          <p:cNvPr id="15" name="Rectangle 14"/>
          <p:cNvSpPr>
            <a:spLocks noChangeArrowheads="1"/>
          </p:cNvSpPr>
          <p:nvPr/>
        </p:nvSpPr>
        <p:spPr bwMode="auto">
          <a:xfrm>
            <a:off x="386875" y="6334767"/>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Operation, Engineering &amp; Construction </a:t>
            </a:r>
            <a:endParaRPr lang="en-US" sz="20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479104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883729" y="1360488"/>
            <a:ext cx="8351838" cy="4154984"/>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punch list actions are categorised as per the safety requirements?</a:t>
            </a:r>
          </a:p>
          <a:p>
            <a:pPr marL="342900" indent="-342900">
              <a:buFont typeface="+mj-lt"/>
              <a:buAutoNum type="arabicPeriod"/>
              <a:defRPr/>
            </a:pPr>
            <a:r>
              <a:rPr lang="en-US" dirty="0">
                <a:solidFill>
                  <a:srgbClr val="0033CC"/>
                </a:solidFill>
                <a:latin typeface="+mj-lt"/>
                <a:sym typeface="Wingdings" pitchFamily="2" charset="2"/>
              </a:rPr>
              <a:t>Do you ensure that all activities are planned in term of people, procedure or permits?</a:t>
            </a:r>
          </a:p>
          <a:p>
            <a:pPr marL="342900" indent="-342900">
              <a:buFont typeface="+mj-lt"/>
              <a:buAutoNum type="arabicPeriod"/>
              <a:defRPr/>
            </a:pPr>
            <a:r>
              <a:rPr lang="en-US" dirty="0">
                <a:solidFill>
                  <a:srgbClr val="0033CC"/>
                </a:solidFill>
                <a:latin typeface="+mj-lt"/>
                <a:sym typeface="Wingdings" pitchFamily="2" charset="2"/>
              </a:rPr>
              <a:t>Do  you ensure that PTW system is followed?</a:t>
            </a:r>
          </a:p>
          <a:p>
            <a:pPr marL="342900" indent="-342900">
              <a:buFont typeface="+mj-lt"/>
              <a:buAutoNum type="arabicPeriod"/>
              <a:defRPr/>
            </a:pPr>
            <a:r>
              <a:rPr lang="en-US" dirty="0">
                <a:solidFill>
                  <a:srgbClr val="0033CC"/>
                </a:solidFill>
                <a:latin typeface="+mj-lt"/>
                <a:sym typeface="Wingdings" pitchFamily="2" charset="2"/>
              </a:rPr>
              <a:t>Do you ensure Management of change process is carried out for all changes identified? </a:t>
            </a:r>
            <a:endParaRPr lang="en-US" dirty="0" smtClean="0">
              <a:solidFill>
                <a:srgbClr val="0033CC"/>
              </a:solidFill>
              <a:latin typeface="+mj-lt"/>
              <a:sym typeface="Wingdings" pitchFamily="2" charset="2"/>
            </a:endParaRPr>
          </a:p>
          <a:p>
            <a:pPr marL="342900" indent="-342900">
              <a:buFont typeface="+mj-lt"/>
              <a:buAutoNum type="arabicPeriod"/>
              <a:defRPr/>
            </a:pPr>
            <a:endParaRPr lang="en-US" sz="1400" i="1" dirty="0">
              <a:solidFill>
                <a:srgbClr val="0033CC"/>
              </a:solidFill>
              <a:latin typeface="+mj-lt"/>
              <a:sym typeface="Wingdings" pitchFamily="2" charset="2"/>
            </a:endParaRPr>
          </a:p>
          <a:p>
            <a:pPr>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883729" y="922933"/>
            <a:ext cx="5096267" cy="923330"/>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05.03.2020   Incident title: </a:t>
            </a:r>
            <a:r>
              <a:rPr lang="en-US" b="1" dirty="0" smtClean="0">
                <a:solidFill>
                  <a:srgbClr val="333399"/>
                </a:solidFill>
                <a:latin typeface="Tahoma" pitchFamily="34" charset="0"/>
              </a:rPr>
              <a:t>HiPo#14</a:t>
            </a:r>
            <a:endParaRPr lang="en-US" b="1" dirty="0">
              <a:solidFill>
                <a:srgbClr val="333399"/>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endParaRPr lang="en-US" b="1" dirty="0">
              <a:solidFill>
                <a:srgbClr val="333399"/>
              </a:solidFill>
              <a:latin typeface="Tahoma" pitchFamily="34" charset="0"/>
            </a:endParaRPr>
          </a:p>
        </p:txBody>
      </p:sp>
    </p:spTree>
    <p:extLst>
      <p:ext uri="{BB962C8B-B14F-4D97-AF65-F5344CB8AC3E}">
        <p14:creationId xmlns:p14="http://schemas.microsoft.com/office/powerpoint/2010/main" val="431136454"/>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92409</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711065-EF7E-441C-9628-1BC19493A869}"/>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432</TotalTime>
  <Words>502</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76</cp:revision>
  <dcterms:created xsi:type="dcterms:W3CDTF">2018-09-24T07:27:56Z</dcterms:created>
  <dcterms:modified xsi:type="dcterms:W3CDTF">2020-11-01T10:51:45Z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