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02" r:id="rId6"/>
    <p:sldId id="30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407489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03684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itting, bicycle, old&#10;&#10;Description automatically generated">
            <a:extLst>
              <a:ext uri="{FF2B5EF4-FFF2-40B4-BE49-F238E27FC236}">
                <a16:creationId xmlns:a16="http://schemas.microsoft.com/office/drawing/2014/main" id="{E7987191-8DD7-4A6B-B9C0-BDC7DB921B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12708" y="3352357"/>
            <a:ext cx="3098192" cy="2501718"/>
          </a:xfrm>
          <a:prstGeom prst="rect">
            <a:avLst/>
          </a:prstGeom>
        </p:spPr>
      </p:pic>
      <p:pic>
        <p:nvPicPr>
          <p:cNvPr id="10" name="Picture 9">
            <a:extLst>
              <a:ext uri="{FF2B5EF4-FFF2-40B4-BE49-F238E27FC236}">
                <a16:creationId xmlns:a16="http://schemas.microsoft.com/office/drawing/2014/main" id="{E0C17032-231B-48F5-9CFB-E973ECC7A396}"/>
              </a:ext>
            </a:extLst>
          </p:cNvPr>
          <p:cNvPicPr>
            <a:picLocks noChangeAspect="1"/>
          </p:cNvPicPr>
          <p:nvPr/>
        </p:nvPicPr>
        <p:blipFill>
          <a:blip r:embed="rId4"/>
          <a:stretch>
            <a:fillRect/>
          </a:stretch>
        </p:blipFill>
        <p:spPr>
          <a:xfrm>
            <a:off x="8212707" y="806502"/>
            <a:ext cx="3098192" cy="2433439"/>
          </a:xfrm>
          <a:prstGeom prst="rect">
            <a:avLst/>
          </a:prstGeom>
        </p:spPr>
      </p:pic>
      <p:sp>
        <p:nvSpPr>
          <p:cNvPr id="14339" name="Text Box 2"/>
          <p:cNvSpPr txBox="1">
            <a:spLocks noChangeArrowheads="1"/>
          </p:cNvSpPr>
          <p:nvPr/>
        </p:nvSpPr>
        <p:spPr bwMode="auto">
          <a:xfrm>
            <a:off x="476250" y="702893"/>
            <a:ext cx="7143750" cy="4962897"/>
          </a:xfrm>
          <a:prstGeom prst="rect">
            <a:avLst/>
          </a:prstGeom>
          <a:noFill/>
          <a:ln w="19050">
            <a:noFill/>
            <a:miter lim="800000"/>
            <a:headEnd/>
            <a:tailEnd/>
          </a:ln>
        </p:spPr>
        <p:txBody>
          <a:bodyPr wrap="squar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05.03.2020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HIPO#15</a:t>
            </a:r>
            <a:endParaRPr lang="en-US" sz="1300" b="1" dirty="0">
              <a:solidFill>
                <a:srgbClr val="FF0000"/>
              </a:solidFill>
              <a:latin typeface="Tahoma" pitchFamily="34" charset="0"/>
            </a:endParaRPr>
          </a:p>
          <a:p>
            <a:pPr marL="114300" indent="-114300" algn="just">
              <a:defRPr/>
            </a:pPr>
            <a:endParaRPr lang="en-US" sz="2000" b="1" dirty="0" smtClean="0">
              <a:solidFill>
                <a:srgbClr val="FF0000"/>
              </a:solidFill>
              <a:latin typeface="Tahoma" pitchFamily="34" charset="0"/>
            </a:endParaRPr>
          </a:p>
          <a:p>
            <a:pPr marL="114300" indent="-114300" algn="just">
              <a:defRPr/>
            </a:pPr>
            <a:r>
              <a:rPr lang="en-US" sz="2000" b="1" dirty="0" smtClean="0">
                <a:solidFill>
                  <a:srgbClr val="FF0000"/>
                </a:solidFill>
                <a:latin typeface="Tahoma" pitchFamily="34" charset="0"/>
              </a:rPr>
              <a:t>What </a:t>
            </a:r>
            <a:r>
              <a:rPr lang="en-US" sz="2000" b="1" dirty="0">
                <a:solidFill>
                  <a:srgbClr val="FF0000"/>
                </a:solidFill>
                <a:latin typeface="Tahoma" pitchFamily="34" charset="0"/>
              </a:rPr>
              <a:t>happened</a:t>
            </a:r>
            <a:r>
              <a:rPr lang="en-US" sz="2000" b="1" dirty="0" smtClean="0">
                <a:solidFill>
                  <a:srgbClr val="FF0000"/>
                </a:solidFill>
                <a:latin typeface="Tahoma" pitchFamily="34" charset="0"/>
              </a:rPr>
              <a:t>?</a:t>
            </a:r>
          </a:p>
          <a:p>
            <a:pPr marL="114300" indent="-114300" algn="just">
              <a:defRPr/>
            </a:pPr>
            <a:endParaRPr lang="en-US" sz="1600" b="1" dirty="0">
              <a:solidFill>
                <a:srgbClr val="FF0000"/>
              </a:solidFill>
              <a:latin typeface="Tahoma" pitchFamily="34" charset="0"/>
            </a:endParaRPr>
          </a:p>
          <a:p>
            <a:pPr algn="just"/>
            <a:r>
              <a:rPr lang="en-US" dirty="0"/>
              <a:t>At approximately 02:15 </a:t>
            </a:r>
            <a:r>
              <a:rPr lang="en-US" dirty="0" err="1"/>
              <a:t>hrs</a:t>
            </a:r>
            <a:r>
              <a:rPr lang="en-US" dirty="0"/>
              <a:t> on 5</a:t>
            </a:r>
            <a:r>
              <a:rPr lang="en-US" baseline="30000" dirty="0"/>
              <a:t>th</a:t>
            </a:r>
            <a:r>
              <a:rPr lang="en-US" dirty="0"/>
              <a:t> of March 2020  roustabout was trying attach the winch line hook to the pneumatic slips to lift it for changing the air fittings. Driller was operating the winch from his cabin. When driller attempted to tension the winch line the hook released from the pneumatic slips and hit the roustabout on his face causing multiple wounds.</a:t>
            </a:r>
          </a:p>
          <a:p>
            <a:pPr algn="just"/>
            <a:endParaRPr lang="en-US" sz="1100" dirty="0" smtClean="0">
              <a:latin typeface="+mj-lt"/>
            </a:endParaRPr>
          </a:p>
          <a:p>
            <a:pPr algn="just"/>
            <a:endParaRPr lang="en-US" sz="1100" dirty="0">
              <a:latin typeface="+mj-lt"/>
            </a:endParaRPr>
          </a:p>
          <a:p>
            <a:pPr marL="342900" indent="-342900">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r>
              <a:rPr lang="en-US" sz="1600" b="1" dirty="0" smtClean="0">
                <a:solidFill>
                  <a:srgbClr val="333399"/>
                </a:solidFill>
                <a:latin typeface="Tahoma" pitchFamily="34" charset="0"/>
              </a:rPr>
              <a:t>..</a:t>
            </a:r>
          </a:p>
          <a:p>
            <a:pPr marL="114300" indent="-114300" algn="just">
              <a:defRPr/>
            </a:pPr>
            <a:endParaRPr lang="en-US" sz="1600" b="1" dirty="0">
              <a:solidFill>
                <a:srgbClr val="333399"/>
              </a:solidFill>
              <a:latin typeface="Tahoma" pitchFamily="34" charset="0"/>
            </a:endParaRPr>
          </a:p>
          <a:p>
            <a:pPr marL="171450" indent="-171450" algn="just">
              <a:buFont typeface="Arial" panose="020B0604020202020204" pitchFamily="34" charset="0"/>
              <a:buChar char="•"/>
              <a:defRPr/>
            </a:pPr>
            <a:r>
              <a:rPr lang="en-US" sz="1600" dirty="0">
                <a:cs typeface="Arial" charset="0"/>
              </a:rPr>
              <a:t>Always ensure the hook of the winch is properly attached to the load.</a:t>
            </a:r>
          </a:p>
          <a:p>
            <a:pPr marL="171450" indent="-171450" algn="just">
              <a:buFont typeface="Arial" panose="020B0604020202020204" pitchFamily="34" charset="0"/>
              <a:buChar char="•"/>
              <a:defRPr/>
            </a:pPr>
            <a:r>
              <a:rPr lang="en-US" sz="1600" dirty="0">
                <a:cs typeface="Arial" charset="0"/>
              </a:rPr>
              <a:t>Always ensure people are cleared from line fire prior to tension the load lines.</a:t>
            </a:r>
          </a:p>
          <a:p>
            <a:pPr marL="171450" indent="-171450" algn="just">
              <a:buFont typeface="Arial" panose="020B0604020202020204" pitchFamily="34" charset="0"/>
              <a:buChar char="•"/>
              <a:defRPr/>
            </a:pPr>
            <a:r>
              <a:rPr lang="en-US" sz="1600" dirty="0">
                <a:cs typeface="Arial" charset="0"/>
              </a:rPr>
              <a:t>Always review the work method prior to commence the task.</a:t>
            </a:r>
          </a:p>
          <a:p>
            <a:pPr marL="171450" indent="-171450" algn="just">
              <a:buFont typeface="Arial" panose="020B0604020202020204" pitchFamily="34" charset="0"/>
              <a:buChar char="•"/>
              <a:defRPr/>
            </a:pPr>
            <a:r>
              <a:rPr lang="en-US" sz="1600" dirty="0">
                <a:cs typeface="Arial" charset="0"/>
              </a:rPr>
              <a:t>Always adhere to the SOP and safety precautions suggested in it. </a:t>
            </a:r>
          </a:p>
          <a:p>
            <a:pPr eaLnBrk="1" hangingPunct="1">
              <a:defRPr/>
            </a:pPr>
            <a:endParaRPr lang="en-US" sz="1050" dirty="0">
              <a:solidFill>
                <a:srgbClr val="FF0000"/>
              </a:solidFill>
              <a:latin typeface="Arial" charset="0"/>
              <a:cs typeface="Tahoma" pitchFamily="34" charset="0"/>
            </a:endParaRPr>
          </a:p>
        </p:txBody>
      </p:sp>
      <p:sp>
        <p:nvSpPr>
          <p:cNvPr id="26628" name="TextBox 16"/>
          <p:cNvSpPr txBox="1">
            <a:spLocks noChangeArrowheads="1"/>
          </p:cNvSpPr>
          <p:nvPr/>
        </p:nvSpPr>
        <p:spPr bwMode="auto">
          <a:xfrm>
            <a:off x="476250" y="5790665"/>
            <a:ext cx="6388645" cy="338554"/>
          </a:xfrm>
          <a:prstGeom prst="rect">
            <a:avLst/>
          </a:prstGeom>
          <a:solidFill>
            <a:srgbClr val="0070C0"/>
          </a:solidFill>
          <a:ln w="9525">
            <a:noFill/>
            <a:miter lim="800000"/>
            <a:headEnd/>
            <a:tailEnd/>
          </a:ln>
        </p:spPr>
        <p:txBody>
          <a:bodyPr wrap="square">
            <a:spAutoFit/>
          </a:bodyPr>
          <a:lstStyle/>
          <a:p>
            <a:pPr algn="ctr"/>
            <a:r>
              <a:rPr lang="en-US" sz="16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Ensure hook is properly latched to the air slip before lifting</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26633" name="Group 131"/>
          <p:cNvGrpSpPr>
            <a:grpSpLocks/>
          </p:cNvGrpSpPr>
          <p:nvPr/>
        </p:nvGrpSpPr>
        <p:grpSpPr bwMode="auto">
          <a:xfrm>
            <a:off x="10695225" y="2624371"/>
            <a:ext cx="298603" cy="503154"/>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6634" name="Freeform 132"/>
          <p:cNvSpPr>
            <a:spLocks/>
          </p:cNvSpPr>
          <p:nvPr/>
        </p:nvSpPr>
        <p:spPr bwMode="auto">
          <a:xfrm>
            <a:off x="10655414" y="4965928"/>
            <a:ext cx="317770" cy="411738"/>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1" name="Rectangle 10"/>
          <p:cNvSpPr>
            <a:spLocks noChangeArrowheads="1"/>
          </p:cNvSpPr>
          <p:nvPr/>
        </p:nvSpPr>
        <p:spPr bwMode="auto">
          <a:xfrm>
            <a:off x="476250" y="6320770"/>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Drilling </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298592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47180" y="1283356"/>
            <a:ext cx="8351838" cy="4216539"/>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people are cleared from line of fire before the lifting activity?</a:t>
            </a:r>
          </a:p>
          <a:p>
            <a:pPr marL="342900" indent="-342900">
              <a:buFont typeface="+mj-lt"/>
              <a:buAutoNum type="arabicPeriod"/>
              <a:defRPr/>
            </a:pPr>
            <a:r>
              <a:rPr lang="en-US" dirty="0">
                <a:solidFill>
                  <a:srgbClr val="0033CC"/>
                </a:solidFill>
                <a:latin typeface="+mj-lt"/>
                <a:sym typeface="Wingdings" pitchFamily="2" charset="2"/>
              </a:rPr>
              <a:t>Do you ensure crew is adhering to the SOP?</a:t>
            </a:r>
          </a:p>
          <a:p>
            <a:pPr marL="342900" indent="-342900">
              <a:buFont typeface="+mj-lt"/>
              <a:buAutoNum type="arabicPeriod"/>
              <a:defRPr/>
            </a:pPr>
            <a:r>
              <a:rPr lang="en-US" dirty="0">
                <a:solidFill>
                  <a:srgbClr val="0033CC"/>
                </a:solidFill>
                <a:latin typeface="+mj-lt"/>
                <a:sym typeface="Wingdings" pitchFamily="2" charset="2"/>
              </a:rPr>
              <a:t>Do you ensure method of dies change out is adequately covered int eh SOP?</a:t>
            </a:r>
          </a:p>
          <a:p>
            <a:pPr marL="342900" indent="-342900">
              <a:buFont typeface="+mj-lt"/>
              <a:buAutoNum type="arabicPeriod"/>
              <a:defRPr/>
            </a:pPr>
            <a:r>
              <a:rPr lang="en-US" dirty="0">
                <a:solidFill>
                  <a:srgbClr val="0033CC"/>
                </a:solidFill>
                <a:latin typeface="+mj-lt"/>
                <a:sym typeface="Wingdings" pitchFamily="2" charset="2"/>
              </a:rPr>
              <a:t>Do you ensure the competence of the Driller in all activities that he needs to participate?</a:t>
            </a:r>
          </a:p>
          <a:p>
            <a:pPr marL="342900" indent="-342900">
              <a:buFont typeface="+mj-lt"/>
              <a:buAutoNum type="arabicPeriod"/>
              <a:defRPr/>
            </a:pPr>
            <a:r>
              <a:rPr lang="en-US" dirty="0">
                <a:solidFill>
                  <a:srgbClr val="0033CC"/>
                </a:solidFill>
                <a:latin typeface="+mj-lt"/>
                <a:sym typeface="Wingdings" pitchFamily="2" charset="2"/>
              </a:rPr>
              <a:t>Do you ensure Driller has clear visibility over the activities on the Rig floor?</a:t>
            </a:r>
          </a:p>
          <a:p>
            <a:pPr marL="342900" indent="-342900">
              <a:buFont typeface="+mj-lt"/>
              <a:buAutoNum type="arabicPeriod"/>
              <a:defRPr/>
            </a:pPr>
            <a:r>
              <a:rPr lang="en-US" dirty="0">
                <a:solidFill>
                  <a:srgbClr val="0033CC"/>
                </a:solidFill>
                <a:latin typeface="+mj-lt"/>
                <a:sym typeface="Wingdings" pitchFamily="2" charset="2"/>
              </a:rPr>
              <a:t>Do you ensure all modification on the Rig floor is with OEM approval</a:t>
            </a:r>
            <a:r>
              <a:rPr lang="en-US" dirty="0" smtClean="0">
                <a:solidFill>
                  <a:srgbClr val="0033CC"/>
                </a:solidFill>
                <a:latin typeface="+mj-lt"/>
                <a:sym typeface="Wingdings" pitchFamily="2" charset="2"/>
              </a:rPr>
              <a:t>?</a:t>
            </a:r>
          </a:p>
          <a:p>
            <a:pPr marL="342900" indent="-342900">
              <a:buFont typeface="+mj-lt"/>
              <a:buAutoNum type="arabicPeriod"/>
              <a:defRPr/>
            </a:pPr>
            <a:endParaRPr lang="en-US" sz="1400" dirty="0">
              <a:solidFill>
                <a:srgbClr val="0033CC"/>
              </a:solidFill>
              <a:latin typeface="+mj-lt"/>
              <a:sym typeface="Wingdings" pitchFamily="2" charset="2"/>
            </a:endParaRPr>
          </a:p>
          <a:p>
            <a:pPr>
              <a:defRPr/>
            </a:pPr>
            <a:r>
              <a:rPr lang="en-US" sz="1400" dirty="0" smtClean="0">
                <a:solidFill>
                  <a:srgbClr val="0033CC"/>
                </a:solidFill>
                <a:latin typeface="+mj-lt"/>
                <a:sym typeface="Wingdings" pitchFamily="2" charset="2"/>
              </a:rPr>
              <a:t> </a:t>
            </a:r>
            <a:endParaRPr lang="en-US" sz="1400"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47180" y="874713"/>
            <a:ext cx="5174815" cy="369332"/>
          </a:xfrm>
          <a:prstGeom prst="rect">
            <a:avLst/>
          </a:prstGeom>
          <a:noFill/>
          <a:ln w="9525">
            <a:noFill/>
            <a:miter lim="800000"/>
            <a:headEnd/>
            <a:tailEnd/>
          </a:ln>
        </p:spPr>
        <p:txBody>
          <a:bodyPr wrap="non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 05.03.2020   Incident title: </a:t>
            </a:r>
            <a:r>
              <a:rPr lang="en-US" b="1" dirty="0" smtClean="0">
                <a:solidFill>
                  <a:srgbClr val="333399"/>
                </a:solidFill>
                <a:latin typeface="Tahoma" pitchFamily="34" charset="0"/>
              </a:rPr>
              <a:t>HIPO#15</a:t>
            </a:r>
            <a:endParaRPr lang="en-US" b="1" dirty="0">
              <a:solidFill>
                <a:srgbClr val="333399"/>
              </a:solidFill>
              <a:latin typeface="Tahoma" pitchFamily="34" charset="0"/>
            </a:endParaRPr>
          </a:p>
        </p:txBody>
      </p:sp>
    </p:spTree>
    <p:extLst>
      <p:ext uri="{BB962C8B-B14F-4D97-AF65-F5344CB8AC3E}">
        <p14:creationId xmlns:p14="http://schemas.microsoft.com/office/powerpoint/2010/main" val="2709256224"/>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92410</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8087E7-3225-4025-AC52-C0DFC7F61941}"/>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434</TotalTime>
  <Words>505</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76</cp:revision>
  <dcterms:created xsi:type="dcterms:W3CDTF">2018-09-24T07:27:56Z</dcterms:created>
  <dcterms:modified xsi:type="dcterms:W3CDTF">2020-10-28T11:04:49Z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