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05" r:id="rId6"/>
    <p:sldId id="30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r>
              <a:rPr lang="en-US" smtClean="0"/>
              <a:t>Ensure all dates and titles are input </a:t>
            </a:r>
          </a:p>
          <a:p>
            <a:endParaRPr lang="en-US" smtClean="0"/>
          </a:p>
          <a:p>
            <a:r>
              <a:rPr lang="en-US" smtClean="0"/>
              <a:t>A short description should be provided without mentioning names of contractors or individuals.  You should include, what happened, to who (by job title) and what injuries this resulted in.  Nothing more!</a:t>
            </a:r>
          </a:p>
          <a:p>
            <a:endParaRPr lang="en-US" smtClean="0"/>
          </a:p>
          <a:p>
            <a:r>
              <a:rPr lang="en-US" smtClean="0"/>
              <a:t>Four to five bullet points highlighting the main findings from the investigation.  Remember the target audience is the front line staff so this should be written in simple terms in a way that everyone can understand.</a:t>
            </a:r>
          </a:p>
          <a:p>
            <a:endParaRPr lang="en-US" smtClean="0"/>
          </a:p>
          <a:p>
            <a:r>
              <a:rPr lang="en-US" smtClean="0"/>
              <a:t>The strap line should be the main point you want to get across</a:t>
            </a:r>
          </a:p>
          <a:p>
            <a:endParaRPr lang="en-US" smtClean="0"/>
          </a:p>
          <a:p>
            <a:r>
              <a:rPr lang="en-US" smtClean="0"/>
              <a:t>The images should be self explanatory, what went wrong (if you create a reconstruction please ensure you do not put people at risk) and below how it should be done.   </a:t>
            </a:r>
          </a:p>
        </p:txBody>
      </p:sp>
      <p:sp>
        <p:nvSpPr>
          <p:cNvPr id="46083" name="Slide Number Placeholder 3"/>
          <p:cNvSpPr>
            <a:spLocks noGrp="1"/>
          </p:cNvSpPr>
          <p:nvPr>
            <p:ph type="sldNum" sz="quarter" idx="5"/>
          </p:nvPr>
        </p:nvSpPr>
        <p:spPr>
          <a:noFill/>
        </p:spPr>
        <p:txBody>
          <a:bodyPr/>
          <a:lstStyle/>
          <a:p>
            <a:fld id="{EAD8742D-68CD-4B40-B193-99578816813F}" type="slidenum">
              <a:rPr lang="en-US" smtClean="0">
                <a:cs typeface="Arial" charset="0"/>
              </a:rPr>
              <a:pPr/>
              <a:t>1</a:t>
            </a:fld>
            <a:endParaRPr lang="en-US" smtClean="0">
              <a:cs typeface="Arial" charset="0"/>
            </a:endParaRPr>
          </a:p>
        </p:txBody>
      </p:sp>
    </p:spTree>
    <p:extLst>
      <p:ext uri="{BB962C8B-B14F-4D97-AF65-F5344CB8AC3E}">
        <p14:creationId xmlns:p14="http://schemas.microsoft.com/office/powerpoint/2010/main" val="58451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r>
              <a:rPr lang="en-US" smtClean="0"/>
              <a:t>Ensure all dates and titles are input </a:t>
            </a:r>
          </a:p>
          <a:p>
            <a:endParaRPr lang="en-US" smtClean="0">
              <a:solidFill>
                <a:srgbClr val="0033CC"/>
              </a:solidFill>
              <a:latin typeface="Arial" charset="0"/>
              <a:cs typeface="Arial" charset="0"/>
              <a:sym typeface="Wingdings" pitchFamily="2" charset="2"/>
            </a:endParaRPr>
          </a:p>
          <a:p>
            <a:r>
              <a:rPr lang="en-US"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smtClean="0">
              <a:solidFill>
                <a:srgbClr val="0033CC"/>
              </a:solidFill>
              <a:latin typeface="Arial" charset="0"/>
              <a:cs typeface="Arial" charset="0"/>
              <a:sym typeface="Wingdings" pitchFamily="2" charset="2"/>
            </a:endParaRPr>
          </a:p>
          <a:p>
            <a:r>
              <a:rPr lang="en-US" smtClean="0">
                <a:solidFill>
                  <a:srgbClr val="0033CC"/>
                </a:solidFill>
                <a:latin typeface="Arial" charset="0"/>
                <a:cs typeface="Arial" charset="0"/>
                <a:sym typeface="Wingdings" pitchFamily="2" charset="2"/>
              </a:rPr>
              <a:t>Imagine you have to audit other companies to see if they could have the same issues.</a:t>
            </a:r>
          </a:p>
          <a:p>
            <a:endParaRPr lang="en-US" smtClean="0">
              <a:solidFill>
                <a:srgbClr val="0033CC"/>
              </a:solidFill>
              <a:latin typeface="Arial" charset="0"/>
              <a:cs typeface="Arial" charset="0"/>
              <a:sym typeface="Wingdings" pitchFamily="2" charset="2"/>
            </a:endParaRPr>
          </a:p>
          <a:p>
            <a:r>
              <a:rPr lang="en-US" smtClean="0">
                <a:solidFill>
                  <a:srgbClr val="0033CC"/>
                </a:solidFill>
                <a:latin typeface="Arial" charset="0"/>
                <a:cs typeface="Arial" charset="0"/>
                <a:sym typeface="Wingdings" pitchFamily="2" charset="2"/>
              </a:rPr>
              <a:t>These questions should start with: Do you ensure…………………?</a:t>
            </a:r>
            <a:endParaRPr lang="en-US" smtClean="0">
              <a:latin typeface="Arial" charset="0"/>
              <a:cs typeface="Arial" charset="0"/>
            </a:endParaRPr>
          </a:p>
        </p:txBody>
      </p:sp>
      <p:sp>
        <p:nvSpPr>
          <p:cNvPr id="48131" name="Slide Number Placeholder 3"/>
          <p:cNvSpPr>
            <a:spLocks noGrp="1"/>
          </p:cNvSpPr>
          <p:nvPr>
            <p:ph type="sldNum" sz="quarter" idx="5"/>
          </p:nvPr>
        </p:nvSpPr>
        <p:spPr>
          <a:noFill/>
        </p:spPr>
        <p:txBody>
          <a:bodyPr/>
          <a:lstStyle/>
          <a:p>
            <a:fld id="{D0CDC498-A62D-4618-8726-B49741240619}" type="slidenum">
              <a:rPr lang="en-US" smtClean="0">
                <a:cs typeface="Arial" charset="0"/>
              </a:rPr>
              <a:pPr/>
              <a:t>2</a:t>
            </a:fld>
            <a:endParaRPr lang="en-US" smtClean="0">
              <a:cs typeface="Arial" charset="0"/>
            </a:endParaRPr>
          </a:p>
        </p:txBody>
      </p:sp>
    </p:spTree>
    <p:extLst>
      <p:ext uri="{BB962C8B-B14F-4D97-AF65-F5344CB8AC3E}">
        <p14:creationId xmlns:p14="http://schemas.microsoft.com/office/powerpoint/2010/main" val="380964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582117" y="767329"/>
            <a:ext cx="7223968" cy="4847481"/>
          </a:xfrm>
          <a:prstGeom prst="rect">
            <a:avLst/>
          </a:prstGeom>
          <a:noFill/>
          <a:ln w="19050">
            <a:noFill/>
            <a:miter lim="800000"/>
            <a:headEnd/>
            <a:tailEnd/>
          </a:ln>
        </p:spPr>
        <p:txBody>
          <a:bodyPr wrap="square">
            <a:spAutoFit/>
          </a:bodyPr>
          <a:lstStyle/>
          <a:p>
            <a:pPr marL="114300" indent="-114300" algn="just" eaLnBrk="0" hangingPunct="0">
              <a:defRPr/>
            </a:pPr>
            <a:r>
              <a:rPr lang="en-GB" b="1" dirty="0" smtClean="0">
                <a:solidFill>
                  <a:srgbClr val="333399"/>
                </a:solidFill>
                <a:latin typeface="Tahoma" pitchFamily="34" charset="0"/>
              </a:rPr>
              <a:t>Date: 09.03.2020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HiPo#16</a:t>
            </a:r>
            <a:endParaRPr lang="en-US" b="1" dirty="0">
              <a:solidFill>
                <a:srgbClr val="333399"/>
              </a:solidFill>
              <a:latin typeface="Tahoma" pitchFamily="34" charset="0"/>
            </a:endParaRPr>
          </a:p>
          <a:p>
            <a:pPr marL="114300" indent="-114300" algn="just" eaLnBrk="0" hangingPunct="0">
              <a:defRPr/>
            </a:pPr>
            <a:endParaRPr lang="en-US" sz="1300" b="1" dirty="0">
              <a:solidFill>
                <a:srgbClr val="FF0000"/>
              </a:solidFill>
              <a:latin typeface="Tahoma" pitchFamily="34" charset="0"/>
            </a:endParaRPr>
          </a:p>
          <a:p>
            <a:pPr marL="114300" indent="-114300" algn="just" eaLnBrk="0" hangingPunct="0">
              <a:defRPr/>
            </a:pPr>
            <a:r>
              <a:rPr lang="en-US" b="1" dirty="0">
                <a:solidFill>
                  <a:srgbClr val="FF0000"/>
                </a:solidFill>
                <a:latin typeface="Tahoma" pitchFamily="34" charset="0"/>
              </a:rPr>
              <a:t>What </a:t>
            </a:r>
            <a:r>
              <a:rPr lang="en-US" b="1" dirty="0" smtClean="0">
                <a:solidFill>
                  <a:srgbClr val="FF0000"/>
                </a:solidFill>
                <a:latin typeface="Tahoma" pitchFamily="34" charset="0"/>
              </a:rPr>
              <a:t>happened?</a:t>
            </a:r>
          </a:p>
          <a:p>
            <a:pPr marL="114300" indent="-114300" eaLnBrk="0" hangingPunct="0">
              <a:defRPr/>
            </a:pPr>
            <a:r>
              <a:rPr lang="en-US" altLang="en-US" dirty="0" smtClean="0"/>
              <a:t>  The </a:t>
            </a:r>
            <a:r>
              <a:rPr lang="en-US" altLang="en-US" dirty="0"/>
              <a:t>operation was installation of </a:t>
            </a:r>
            <a:r>
              <a:rPr lang="en-US" dirty="0">
                <a:ea typeface="Calibri" pitchFamily="34" charset="0"/>
                <a:cs typeface="Times New Roman" pitchFamily="18" charset="0"/>
              </a:rPr>
              <a:t>new drill line with mast in rigged </a:t>
            </a:r>
            <a:r>
              <a:rPr lang="en-US" dirty="0" smtClean="0">
                <a:ea typeface="Calibri" pitchFamily="34" charset="0"/>
                <a:cs typeface="Times New Roman" pitchFamily="18" charset="0"/>
              </a:rPr>
              <a:t>up position</a:t>
            </a:r>
            <a:r>
              <a:rPr lang="en-US" dirty="0">
                <a:ea typeface="Calibri" pitchFamily="34" charset="0"/>
                <a:cs typeface="Times New Roman" pitchFamily="18" charset="0"/>
              </a:rPr>
              <a:t>. Traveling block was hanged by the crane and </a:t>
            </a:r>
            <a:r>
              <a:rPr lang="en-US" altLang="en-US" dirty="0">
                <a:ea typeface="Calibri" pitchFamily="34" charset="0"/>
                <a:cs typeface="Times New Roman" pitchFamily="18" charset="0"/>
              </a:rPr>
              <a:t>old drill line connected to the new drill line by </a:t>
            </a:r>
            <a:r>
              <a:rPr lang="en-US" dirty="0">
                <a:ea typeface="Calibri" pitchFamily="34" charset="0"/>
                <a:cs typeface="Times New Roman" pitchFamily="18" charset="0"/>
              </a:rPr>
              <a:t>Snake Grip tool. Driller on the brake started </a:t>
            </a:r>
            <a:r>
              <a:rPr lang="en-US" altLang="en-US" dirty="0">
                <a:ea typeface="Calibri" pitchFamily="34" charset="0"/>
                <a:cs typeface="Times New Roman" pitchFamily="18" charset="0"/>
              </a:rPr>
              <a:t>spooling up the line to </a:t>
            </a:r>
            <a:r>
              <a:rPr lang="en-US" dirty="0">
                <a:ea typeface="Calibri" pitchFamily="34" charset="0"/>
                <a:cs typeface="Times New Roman" pitchFamily="18" charset="0"/>
              </a:rPr>
              <a:t>the draw-work drum and at the last round of the </a:t>
            </a:r>
            <a:r>
              <a:rPr lang="en-US" dirty="0"/>
              <a:t>spooling the new drill line slipped and disconnected from Snake grip tool and fall from 30m height onto the rig floor. The old drill line fell in between mast and draw works. </a:t>
            </a:r>
            <a:r>
              <a:rPr lang="en-US" dirty="0" smtClean="0"/>
              <a:t>Nobody </a:t>
            </a:r>
            <a:r>
              <a:rPr lang="en-US" dirty="0"/>
              <a:t>inside Drop zone at the time of operation. Approximate weight of each portion of drill line is 90 kg</a:t>
            </a:r>
            <a:r>
              <a:rPr lang="en-US" dirty="0" smtClean="0"/>
              <a:t>.</a:t>
            </a:r>
          </a:p>
          <a:p>
            <a:pPr marL="114300" indent="-114300" algn="just" eaLnBrk="0" hangingPunct="0">
              <a:defRPr/>
            </a:pPr>
            <a:endParaRPr lang="en-US" sz="1400" b="1" dirty="0">
              <a:solidFill>
                <a:srgbClr val="FF0000"/>
              </a:solidFill>
              <a:latin typeface="Calibri" panose="020F0502020204030204" pitchFamily="34" charset="0"/>
            </a:endParaRPr>
          </a:p>
          <a:p>
            <a:pPr marL="114300" indent="-114300">
              <a:defRPr/>
            </a:pPr>
            <a:endParaRPr lang="en-US" sz="600" dirty="0">
              <a:solidFill>
                <a:srgbClr val="000000"/>
              </a:solidFill>
              <a:latin typeface="Arial" charset="0"/>
            </a:endParaRPr>
          </a:p>
          <a:p>
            <a:pPr marL="114300" indent="-114300" algn="just" eaLnBrk="0" hangingPunct="0">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600" dirty="0">
              <a:solidFill>
                <a:srgbClr val="000000"/>
              </a:solidFill>
            </a:endParaRPr>
          </a:p>
          <a:p>
            <a:pPr marL="171450" indent="-171450" eaLnBrk="0" hangingPunct="0">
              <a:buFont typeface="Arial" panose="020B0604020202020204" pitchFamily="34" charset="0"/>
              <a:buChar char="•"/>
              <a:defRPr/>
            </a:pPr>
            <a:r>
              <a:rPr lang="en-US" sz="1600" dirty="0">
                <a:ea typeface="Calibri" pitchFamily="34" charset="0"/>
                <a:cs typeface="Times New Roman" pitchFamily="18" charset="0"/>
              </a:rPr>
              <a:t>Always Follow OEM recommendations for using the Snake Grip </a:t>
            </a:r>
            <a:r>
              <a:rPr lang="en-US" sz="1600" dirty="0" smtClean="0">
                <a:ea typeface="Calibri" pitchFamily="34" charset="0"/>
                <a:cs typeface="Times New Roman" pitchFamily="18" charset="0"/>
              </a:rPr>
              <a:t>tool.</a:t>
            </a:r>
            <a:endParaRPr lang="en-US" sz="1600" dirty="0">
              <a:ea typeface="Calibri" pitchFamily="34" charset="0"/>
              <a:cs typeface="Times New Roman" pitchFamily="18" charset="0"/>
            </a:endParaRPr>
          </a:p>
          <a:p>
            <a:pPr marL="171450" indent="-171450">
              <a:buFont typeface="Arial" panose="020B0604020202020204" pitchFamily="34" charset="0"/>
              <a:buChar char="•"/>
              <a:defRPr/>
            </a:pPr>
            <a:r>
              <a:rPr lang="en-US" sz="1600" dirty="0">
                <a:ea typeface="Calibri" pitchFamily="34" charset="0"/>
                <a:cs typeface="Times New Roman" pitchFamily="18" charset="0"/>
              </a:rPr>
              <a:t>Always ensure to have complete tool kits before the start of the task.</a:t>
            </a:r>
          </a:p>
          <a:p>
            <a:pPr marL="171450" indent="-171450">
              <a:buFont typeface="Arial" panose="020B0604020202020204" pitchFamily="34" charset="0"/>
              <a:buChar char="•"/>
              <a:defRPr/>
            </a:pPr>
            <a:r>
              <a:rPr lang="en-US" sz="1600" dirty="0">
                <a:ea typeface="Calibri" pitchFamily="34" charset="0"/>
                <a:cs typeface="Times New Roman" pitchFamily="18" charset="0"/>
              </a:rPr>
              <a:t>Always Proper planning and risk assessment to be performed for the critical </a:t>
            </a:r>
            <a:r>
              <a:rPr lang="en-US" sz="1600" dirty="0" smtClean="0">
                <a:ea typeface="Calibri" pitchFamily="34" charset="0"/>
                <a:cs typeface="Times New Roman" pitchFamily="18" charset="0"/>
              </a:rPr>
              <a:t>jobs. </a:t>
            </a:r>
            <a:endParaRPr lang="en-US" sz="1600" dirty="0">
              <a:ea typeface="Calibri" pitchFamily="34" charset="0"/>
              <a:cs typeface="Times New Roman" pitchFamily="18" charset="0"/>
            </a:endParaRPr>
          </a:p>
          <a:p>
            <a:pPr marL="171450" indent="-171450">
              <a:buFont typeface="Arial" panose="020B0604020202020204" pitchFamily="34" charset="0"/>
              <a:buChar char="•"/>
              <a:defRPr/>
            </a:pPr>
            <a:r>
              <a:rPr lang="en-US" sz="1600" dirty="0">
                <a:ea typeface="Calibri" pitchFamily="34" charset="0"/>
                <a:cs typeface="Times New Roman" pitchFamily="18" charset="0"/>
              </a:rPr>
              <a:t>Always perform the drill line installation job with the mast lay </a:t>
            </a:r>
            <a:r>
              <a:rPr lang="en-US" sz="1600" dirty="0" smtClean="0">
                <a:ea typeface="Calibri" pitchFamily="34" charset="0"/>
                <a:cs typeface="Times New Roman" pitchFamily="18" charset="0"/>
              </a:rPr>
              <a:t>down. </a:t>
            </a:r>
            <a:endParaRPr lang="en-US" sz="1600" dirty="0">
              <a:ea typeface="Calibri" pitchFamily="34" charset="0"/>
              <a:cs typeface="Times New Roman" pitchFamily="18" charset="0"/>
            </a:endParaRPr>
          </a:p>
          <a:p>
            <a:pPr marL="171450" indent="-171450">
              <a:buFont typeface="Arial" panose="020B0604020202020204" pitchFamily="34" charset="0"/>
              <a:buChar char="•"/>
              <a:defRPr/>
            </a:pPr>
            <a:r>
              <a:rPr lang="en-US" sz="1600" dirty="0">
                <a:ea typeface="Calibri" pitchFamily="34" charset="0"/>
                <a:cs typeface="Times New Roman" pitchFamily="18" charset="0"/>
              </a:rPr>
              <a:t>Always adhere to Red &amp; NO-GO </a:t>
            </a:r>
            <a:r>
              <a:rPr lang="en-US" sz="1600" dirty="0" smtClean="0">
                <a:ea typeface="Calibri" pitchFamily="34" charset="0"/>
                <a:cs typeface="Times New Roman" pitchFamily="18" charset="0"/>
              </a:rPr>
              <a:t>zones.</a:t>
            </a:r>
            <a:endParaRPr lang="en-US" sz="1600" dirty="0">
              <a:solidFill>
                <a:srgbClr val="000000"/>
              </a:solidFill>
            </a:endParaRPr>
          </a:p>
        </p:txBody>
      </p:sp>
      <p:sp>
        <p:nvSpPr>
          <p:cNvPr id="45058"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eaLnBrk="0" hangingPunct="0">
              <a:spcBef>
                <a:spcPct val="50000"/>
              </a:spcBef>
            </a:pPr>
            <a:endParaRPr lang="en-GB" sz="6000">
              <a:solidFill>
                <a:srgbClr val="FF0000"/>
              </a:solidFill>
              <a:sym typeface="Webdings" pitchFamily="18" charset="2"/>
            </a:endParaRPr>
          </a:p>
        </p:txBody>
      </p:sp>
      <p:sp>
        <p:nvSpPr>
          <p:cNvPr id="45059" name="TextBox 16"/>
          <p:cNvSpPr txBox="1">
            <a:spLocks noChangeArrowheads="1"/>
          </p:cNvSpPr>
          <p:nvPr/>
        </p:nvSpPr>
        <p:spPr bwMode="auto">
          <a:xfrm>
            <a:off x="582117" y="5792729"/>
            <a:ext cx="4562475" cy="338137"/>
          </a:xfrm>
          <a:prstGeom prst="rect">
            <a:avLst/>
          </a:prstGeom>
          <a:solidFill>
            <a:srgbClr val="0070C0"/>
          </a:solidFill>
          <a:ln w="9525">
            <a:noFill/>
            <a:miter lim="800000"/>
            <a:headEnd/>
            <a:tailEnd/>
          </a:ln>
        </p:spPr>
        <p:txBody>
          <a:bodyPr wrap="square">
            <a:spAutoFit/>
          </a:bodyPr>
          <a:lstStyle/>
          <a:p>
            <a:pPr algn="ctr"/>
            <a:r>
              <a:rPr lang="en-US" sz="1600" b="1" dirty="0">
                <a:solidFill>
                  <a:srgbClr val="FFFF00"/>
                </a:solidFill>
                <a:latin typeface="Tahoma" pitchFamily="34" charset="0"/>
              </a:rPr>
              <a:t>Always use the right tool for the job</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eaLnBrk="0" hangingPunct="0">
              <a:defRPr/>
            </a:pPr>
            <a:r>
              <a:rPr lang="en-GB" sz="3600" b="1" dirty="0">
                <a:latin typeface="+mj-lt"/>
              </a:rPr>
              <a:t>PDO Second Alert</a:t>
            </a:r>
          </a:p>
        </p:txBody>
      </p:sp>
      <p:pic>
        <p:nvPicPr>
          <p:cNvPr id="45062" name="Picture 2" descr="http://3.bp.blogspot.com/-zQlYSzAw2_Q/VHInzXSF4hI/AAAAAAAAC1M/LfQA3Fuqefc/s1600/proper%2Bbanding%2Band%2Btaping%2Bapplications.JPG"/>
          <p:cNvPicPr>
            <a:picLocks noChangeAspect="1" noChangeArrowheads="1"/>
          </p:cNvPicPr>
          <p:nvPr/>
        </p:nvPicPr>
        <p:blipFill>
          <a:blip r:embed="rId3"/>
          <a:srcRect/>
          <a:stretch>
            <a:fillRect/>
          </a:stretch>
        </p:blipFill>
        <p:spPr bwMode="auto">
          <a:xfrm>
            <a:off x="8105775" y="3446462"/>
            <a:ext cx="3375025" cy="2116138"/>
          </a:xfrm>
          <a:prstGeom prst="rect">
            <a:avLst/>
          </a:prstGeom>
          <a:noFill/>
          <a:ln w="9525">
            <a:noFill/>
            <a:miter lim="800000"/>
            <a:headEnd/>
            <a:tailEnd/>
          </a:ln>
        </p:spPr>
      </p:pic>
      <p:sp>
        <p:nvSpPr>
          <p:cNvPr id="45063" name="Freeform 132"/>
          <p:cNvSpPr>
            <a:spLocks/>
          </p:cNvSpPr>
          <p:nvPr/>
        </p:nvSpPr>
        <p:spPr bwMode="auto">
          <a:xfrm>
            <a:off x="11129913" y="519112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45064" name="Picture 15"/>
          <p:cNvPicPr>
            <a:picLocks noChangeAspect="1" noChangeArrowheads="1"/>
          </p:cNvPicPr>
          <p:nvPr/>
        </p:nvPicPr>
        <p:blipFill>
          <a:blip r:embed="rId4"/>
          <a:srcRect/>
          <a:stretch>
            <a:fillRect/>
          </a:stretch>
        </p:blipFill>
        <p:spPr bwMode="auto">
          <a:xfrm>
            <a:off x="8105775" y="782042"/>
            <a:ext cx="3371850" cy="2343150"/>
          </a:xfrm>
          <a:prstGeom prst="rect">
            <a:avLst/>
          </a:prstGeom>
          <a:noFill/>
          <a:ln w="9525">
            <a:noFill/>
            <a:miter lim="800000"/>
            <a:headEnd/>
            <a:tailEnd/>
          </a:ln>
        </p:spPr>
      </p:pic>
      <p:grpSp>
        <p:nvGrpSpPr>
          <p:cNvPr id="45065" name="Group 131"/>
          <p:cNvGrpSpPr>
            <a:grpSpLocks/>
          </p:cNvGrpSpPr>
          <p:nvPr/>
        </p:nvGrpSpPr>
        <p:grpSpPr bwMode="auto">
          <a:xfrm>
            <a:off x="11039475" y="2477989"/>
            <a:ext cx="336550" cy="544513"/>
            <a:chOff x="3504" y="544"/>
            <a:chExt cx="2287" cy="1855"/>
          </a:xfrm>
        </p:grpSpPr>
        <p:sp>
          <p:nvSpPr>
            <p:cNvPr id="45066"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45067"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2" name="Rectangle 11"/>
          <p:cNvSpPr>
            <a:spLocks noChangeArrowheads="1"/>
          </p:cNvSpPr>
          <p:nvPr/>
        </p:nvSpPr>
        <p:spPr bwMode="auto">
          <a:xfrm>
            <a:off x="582116" y="6308785"/>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Exploration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2021373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66800" y="1333500"/>
            <a:ext cx="8351838" cy="4308872"/>
          </a:xfrm>
          <a:prstGeom prst="rect">
            <a:avLst/>
          </a:prstGeom>
          <a:noFill/>
          <a:ln w="19050">
            <a:noFill/>
            <a:miter lim="800000"/>
            <a:headEnd/>
            <a:tailEnd/>
          </a:ln>
        </p:spPr>
        <p:txBody>
          <a:bodyPr>
            <a:spAutoFit/>
          </a:bodyPr>
          <a:lstStyle/>
          <a:p>
            <a:pPr algn="just">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crews always use appropriate tools for the task?</a:t>
            </a:r>
          </a:p>
          <a:p>
            <a:pPr marL="342900" indent="-342900">
              <a:buFont typeface="+mj-lt"/>
              <a:buAutoNum type="arabicPeriod"/>
              <a:defRPr/>
            </a:pPr>
            <a:r>
              <a:rPr lang="en-US" dirty="0">
                <a:solidFill>
                  <a:srgbClr val="0033CC"/>
                </a:solidFill>
                <a:latin typeface="+mj-lt"/>
                <a:sym typeface="Wingdings" pitchFamily="2" charset="2"/>
              </a:rPr>
              <a:t>Do you ensure critical spare parts are available and ordered ?</a:t>
            </a:r>
          </a:p>
          <a:p>
            <a:pPr marL="342900" indent="-342900">
              <a:buFont typeface="+mj-lt"/>
              <a:buAutoNum type="arabicPeriod"/>
              <a:defRPr/>
            </a:pPr>
            <a:r>
              <a:rPr lang="en-US" dirty="0">
                <a:solidFill>
                  <a:srgbClr val="0033CC"/>
                </a:solidFill>
                <a:latin typeface="+mj-lt"/>
                <a:sym typeface="Wingdings" pitchFamily="2" charset="2"/>
              </a:rPr>
              <a:t>Do your ensure your site leadership adhering to OEM procedure?</a:t>
            </a:r>
          </a:p>
          <a:p>
            <a:pPr marL="342900" indent="-342900">
              <a:buFont typeface="+mj-lt"/>
              <a:buAutoNum type="arabicPeriod"/>
              <a:defRPr/>
            </a:pPr>
            <a:r>
              <a:rPr lang="en-US" dirty="0">
                <a:solidFill>
                  <a:srgbClr val="0033CC"/>
                </a:solidFill>
                <a:latin typeface="+mj-lt"/>
                <a:sym typeface="Wingdings" pitchFamily="2" charset="2"/>
              </a:rPr>
              <a:t>Do you ensure risks &amp; HEMP is communicated appropriately in the TBT </a:t>
            </a:r>
            <a:r>
              <a:rPr lang="en-US" dirty="0" smtClean="0">
                <a:solidFill>
                  <a:srgbClr val="0033CC"/>
                </a:solidFill>
                <a:latin typeface="+mj-lt"/>
                <a:sym typeface="Wingdings" pitchFamily="2" charset="2"/>
              </a:rPr>
              <a:t>?</a:t>
            </a:r>
          </a:p>
          <a:p>
            <a:pPr>
              <a:defRPr/>
            </a:pPr>
            <a:endParaRPr lang="en-US" sz="1400" dirty="0" smtClean="0">
              <a:solidFill>
                <a:srgbClr val="0033CC"/>
              </a:solidFill>
              <a:latin typeface="+mj-lt"/>
              <a:sym typeface="Wingdings" pitchFamily="2" charset="2"/>
            </a:endParaRPr>
          </a:p>
          <a:p>
            <a:pPr>
              <a:defRPr/>
            </a:pPr>
            <a:endParaRPr lang="en-US" sz="1400" dirty="0">
              <a:solidFill>
                <a:srgbClr val="0033CC"/>
              </a:solidFill>
              <a:latin typeface="+mj-lt"/>
              <a:sym typeface="Wingdings" pitchFamily="2" charset="2"/>
            </a:endParaRPr>
          </a:p>
          <a:p>
            <a:pPr marL="342900" indent="-342900">
              <a:buFont typeface="+mj-lt"/>
              <a:buAutoNum type="arabicPeriod"/>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47106" name="Group 9"/>
          <p:cNvGrpSpPr>
            <a:grpSpLocks/>
          </p:cNvGrpSpPr>
          <p:nvPr/>
        </p:nvGrpSpPr>
        <p:grpSpPr bwMode="auto">
          <a:xfrm>
            <a:off x="1536701" y="-228600"/>
            <a:ext cx="8920163" cy="990600"/>
            <a:chOff x="9" y="-144"/>
            <a:chExt cx="6087" cy="624"/>
          </a:xfrm>
        </p:grpSpPr>
        <p:sp>
          <p:nvSpPr>
            <p:cNvPr id="47109"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eaLnBrk="0" hangingPunct="0">
                <a:defRPr/>
              </a:pPr>
              <a:r>
                <a:rPr lang="en-GB" sz="3600" b="1" dirty="0">
                  <a:latin typeface="+mj-lt"/>
                </a:rPr>
                <a:t>Management self audit </a:t>
              </a:r>
            </a:p>
          </p:txBody>
        </p:sp>
        <p:sp>
          <p:nvSpPr>
            <p:cNvPr id="47111"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eaLnBrk="0" hangingPunct="0">
                <a:spcBef>
                  <a:spcPct val="10000"/>
                </a:spcBef>
              </a:pPr>
              <a:endParaRPr lang="en-GB" sz="1200" b="1">
                <a:solidFill>
                  <a:srgbClr val="000000"/>
                </a:solidFill>
                <a:latin typeface="Arial" charset="0"/>
              </a:endParaRPr>
            </a:p>
          </p:txBody>
        </p:sp>
        <p:sp>
          <p:nvSpPr>
            <p:cNvPr id="47112"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47107" name="Rectangle 8"/>
          <p:cNvSpPr>
            <a:spLocks noChangeArrowheads="1"/>
          </p:cNvSpPr>
          <p:nvPr/>
        </p:nvSpPr>
        <p:spPr bwMode="auto">
          <a:xfrm>
            <a:off x="1066800" y="847725"/>
            <a:ext cx="5096072" cy="369332"/>
          </a:xfrm>
          <a:prstGeom prst="rect">
            <a:avLst/>
          </a:prstGeom>
          <a:noFill/>
          <a:ln w="9525">
            <a:noFill/>
            <a:miter lim="800000"/>
            <a:headEnd/>
            <a:tailEnd/>
          </a:ln>
        </p:spPr>
        <p:txBody>
          <a:bodyPr wrap="square">
            <a:spAutoFit/>
          </a:bodyPr>
          <a:lstStyle/>
          <a:p>
            <a:pPr marL="114300" indent="-114300" algn="just" eaLnBrk="0" hangingPunct="0">
              <a:defRPr/>
            </a:pPr>
            <a:r>
              <a:rPr lang="en-GB" b="1" dirty="0">
                <a:solidFill>
                  <a:srgbClr val="333399"/>
                </a:solidFill>
                <a:latin typeface="Tahoma" pitchFamily="34" charset="0"/>
              </a:rPr>
              <a:t>Date: 09.03.2020</a:t>
            </a:r>
            <a:r>
              <a:rPr lang="en-US" b="1" dirty="0">
                <a:solidFill>
                  <a:srgbClr val="333399"/>
                </a:solidFill>
                <a:latin typeface="Tahoma" pitchFamily="34" charset="0"/>
              </a:rPr>
              <a:t>   Incident title: HiPo#16</a:t>
            </a:r>
          </a:p>
        </p:txBody>
      </p:sp>
    </p:spTree>
    <p:extLst>
      <p:ext uri="{BB962C8B-B14F-4D97-AF65-F5344CB8AC3E}">
        <p14:creationId xmlns:p14="http://schemas.microsoft.com/office/powerpoint/2010/main" val="3137252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92411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CE42A3F-4DFB-449F-A956-8BDF54F140DF}"/>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458</TotalTime>
  <Words>531</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79</cp:revision>
  <dcterms:created xsi:type="dcterms:W3CDTF">2018-09-24T07:27:56Z</dcterms:created>
  <dcterms:modified xsi:type="dcterms:W3CDTF">2020-11-01T11:24:10Z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