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08" r:id="rId6"/>
    <p:sldId id="30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43" autoAdjust="0"/>
    <p:restoredTop sz="94674"/>
  </p:normalViewPr>
  <p:slideViewPr>
    <p:cSldViewPr snapToGrid="0" snapToObjects="1">
      <p:cViewPr varScale="1">
        <p:scale>
          <a:sx n="100" d="100"/>
          <a:sy n="100" d="100"/>
        </p:scale>
        <p:origin x="108"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28/10/2020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smtClean="0"/>
              <a:t>Ensure all dates and titles are input </a:t>
            </a:r>
          </a:p>
          <a:p>
            <a:endParaRPr lang="en-US" dirty="0" smtClean="0"/>
          </a:p>
          <a:p>
            <a:r>
              <a:rPr lang="en-US" dirty="0" smtClean="0"/>
              <a:t>A short description should be provided without mentioning names of contractors or</a:t>
            </a:r>
            <a:r>
              <a:rPr lang="en-US" baseline="0" dirty="0" smtClean="0"/>
              <a:t> individuals.  You should include, what happened, to who (by job title) and what injuries this resulted in.  Nothing more!</a:t>
            </a:r>
          </a:p>
          <a:p>
            <a:endParaRPr lang="en-US" baseline="0" dirty="0" smtClean="0"/>
          </a:p>
          <a:p>
            <a:r>
              <a:rPr lang="en-US" baseline="0" dirty="0" smtClean="0"/>
              <a:t>Four to five bullet points highlighting the main findings from the investigation.  Remember the target audience is the front line staff so this should be written in simple terms in a way that everyone can understand.</a:t>
            </a:r>
          </a:p>
          <a:p>
            <a:endParaRPr lang="en-US" baseline="0" dirty="0" smtClean="0"/>
          </a:p>
          <a:p>
            <a:r>
              <a:rPr lang="en-US" baseline="0" dirty="0" smtClean="0"/>
              <a:t>The strap line should be the main point you want to get across</a:t>
            </a:r>
          </a:p>
          <a:p>
            <a:endParaRPr lang="en-US" baseline="0" dirty="0" smtClean="0"/>
          </a:p>
          <a:p>
            <a:r>
              <a:rPr lang="en-US" baseline="0" dirty="0" smtClean="0"/>
              <a:t>The images should be self explanatory, what went wrong (if you create a reconstruction please ensure you do not put people at risk) and below how it should be done.   </a:t>
            </a:r>
            <a:endParaRPr lang="en-US" dirty="0" smtClean="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smtClean="0"/>
          </a:p>
        </p:txBody>
      </p:sp>
    </p:spTree>
    <p:extLst>
      <p:ext uri="{BB962C8B-B14F-4D97-AF65-F5344CB8AC3E}">
        <p14:creationId xmlns:p14="http://schemas.microsoft.com/office/powerpoint/2010/main" val="484571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Ensure all dates and titles are input </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Imagine you have to audit other companies to see if they could have the same issues.</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These questions should start</a:t>
            </a:r>
            <a:r>
              <a:rPr lang="en-US" baseline="0" dirty="0" smtClean="0">
                <a:solidFill>
                  <a:srgbClr val="0033CC"/>
                </a:solidFill>
                <a:latin typeface="Arial" charset="0"/>
                <a:cs typeface="Arial" charset="0"/>
                <a:sym typeface="Wingdings" pitchFamily="2" charset="2"/>
              </a:rPr>
              <a:t> with: Do you ensure…………………?</a:t>
            </a:r>
            <a:endParaRPr lang="en-US" dirty="0" smtClean="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smtClean="0"/>
          </a:p>
        </p:txBody>
      </p:sp>
    </p:spTree>
    <p:extLst>
      <p:ext uri="{BB962C8B-B14F-4D97-AF65-F5344CB8AC3E}">
        <p14:creationId xmlns:p14="http://schemas.microsoft.com/office/powerpoint/2010/main" val="3380817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28/10/2020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28/10/2020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28/10/2020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28/10/2020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28/10/2020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28/10/2020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28/10/2020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28/10/2020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48976" y="780895"/>
            <a:ext cx="7432973" cy="4809009"/>
          </a:xfrm>
          <a:prstGeom prst="rect">
            <a:avLst/>
          </a:prstGeom>
          <a:noFill/>
          <a:ln w="19050">
            <a:noFill/>
            <a:miter lim="800000"/>
            <a:headEnd/>
            <a:tailEnd/>
          </a:ln>
        </p:spPr>
        <p:txBody>
          <a:bodyPr wrap="square">
            <a:spAutoFit/>
          </a:bodyPr>
          <a:lstStyle/>
          <a:p>
            <a:pPr marL="114300" indent="-114300" algn="just">
              <a:defRPr/>
            </a:pPr>
            <a:r>
              <a:rPr lang="en-GB" b="1" dirty="0" smtClean="0">
                <a:solidFill>
                  <a:srgbClr val="333399"/>
                </a:solidFill>
                <a:latin typeface="Tahoma" pitchFamily="34" charset="0"/>
              </a:rPr>
              <a:t>Date:</a:t>
            </a:r>
            <a:r>
              <a:rPr lang="en-US" b="1" dirty="0">
                <a:solidFill>
                  <a:srgbClr val="333399"/>
                </a:solidFill>
                <a:latin typeface="Tahoma" pitchFamily="34" charset="0"/>
              </a:rPr>
              <a:t> </a:t>
            </a:r>
            <a:r>
              <a:rPr lang="en-US" b="1" dirty="0" smtClean="0">
                <a:solidFill>
                  <a:srgbClr val="333399"/>
                </a:solidFill>
                <a:latin typeface="Tahoma" pitchFamily="34" charset="0"/>
              </a:rPr>
              <a:t>17.03.2020    Incident </a:t>
            </a:r>
            <a:r>
              <a:rPr lang="en-US" b="1" dirty="0">
                <a:solidFill>
                  <a:srgbClr val="333399"/>
                </a:solidFill>
                <a:latin typeface="Tahoma" pitchFamily="34" charset="0"/>
              </a:rPr>
              <a:t>title: </a:t>
            </a:r>
            <a:r>
              <a:rPr lang="en-US" b="1" dirty="0" smtClean="0">
                <a:solidFill>
                  <a:srgbClr val="333399"/>
                </a:solidFill>
                <a:latin typeface="Tahoma" pitchFamily="34" charset="0"/>
              </a:rPr>
              <a:t>HiPo#18</a:t>
            </a:r>
            <a:endParaRPr lang="en-US" b="1" dirty="0">
              <a:solidFill>
                <a:srgbClr val="333399"/>
              </a:solidFill>
              <a:latin typeface="Tahoma" pitchFamily="34" charset="0"/>
            </a:endParaRPr>
          </a:p>
          <a:p>
            <a:pPr marL="114300" indent="-114300" algn="just">
              <a:defRPr/>
            </a:pPr>
            <a:endParaRPr lang="en-US" b="1" dirty="0">
              <a:solidFill>
                <a:srgbClr val="FF0000"/>
              </a:solidFill>
              <a:latin typeface="Tahoma" pitchFamily="34" charset="0"/>
            </a:endParaRPr>
          </a:p>
          <a:p>
            <a:pPr marL="114300" indent="-114300" algn="just">
              <a:defRPr/>
            </a:pPr>
            <a:r>
              <a:rPr lang="en-US" b="1" dirty="0">
                <a:solidFill>
                  <a:srgbClr val="FF0000"/>
                </a:solidFill>
                <a:latin typeface="Tahoma" pitchFamily="34" charset="0"/>
              </a:rPr>
              <a:t>What happened</a:t>
            </a:r>
            <a:r>
              <a:rPr lang="en-US" b="1" dirty="0" smtClean="0">
                <a:solidFill>
                  <a:srgbClr val="FF0000"/>
                </a:solidFill>
                <a:latin typeface="Tahoma" pitchFamily="34" charset="0"/>
              </a:rPr>
              <a:t>?</a:t>
            </a:r>
          </a:p>
          <a:p>
            <a:pPr indent="-342900">
              <a:defRPr/>
            </a:pPr>
            <a:r>
              <a:rPr lang="en-US" dirty="0" smtClean="0">
                <a:solidFill>
                  <a:srgbClr val="000000"/>
                </a:solidFill>
              </a:rPr>
              <a:t>After </a:t>
            </a:r>
            <a:r>
              <a:rPr lang="en-US" dirty="0">
                <a:solidFill>
                  <a:srgbClr val="000000"/>
                </a:solidFill>
              </a:rPr>
              <a:t>9-5/8” casing cement job , Driller picked up landing joint and 2 floormen guided the landing joint to pass through the riser. Suddenly the landing Joint got stuck at bottom edge inner part of riser(riser consists of two telescopic pipes), both shackle used to connect the hydraulic single joint elevator (HSJE) to the Casing Running Tool (CRT) parted,  resulting  in landing joint assembly dropping and resting on the well head. No injuries to anyone. </a:t>
            </a:r>
          </a:p>
          <a:p>
            <a:pPr marL="342900" indent="-342900">
              <a:defRPr/>
            </a:pPr>
            <a:endParaRPr lang="en-US" sz="1050" dirty="0">
              <a:solidFill>
                <a:srgbClr val="000000"/>
              </a:solidFill>
              <a:latin typeface="Arial" pitchFamily="34" charset="0"/>
            </a:endParaRPr>
          </a:p>
          <a:p>
            <a:pPr marL="342900" indent="-342900">
              <a:defRPr/>
            </a:pPr>
            <a:endParaRPr lang="en-US" sz="600" dirty="0">
              <a:solidFill>
                <a:srgbClr val="000000"/>
              </a:solidFill>
              <a:latin typeface="Arial" charset="0"/>
            </a:endParaRPr>
          </a:p>
          <a:p>
            <a:pPr marL="114300" indent="-114300" algn="just">
              <a:defRPr/>
            </a:pPr>
            <a:r>
              <a:rPr lang="en-US" sz="1600" b="1" dirty="0">
                <a:solidFill>
                  <a:srgbClr val="333399"/>
                </a:solidFill>
                <a:latin typeface="Tahoma" pitchFamily="34" charset="0"/>
              </a:rPr>
              <a:t>Your learning from this incident</a:t>
            </a:r>
            <a:r>
              <a:rPr lang="en-US" sz="1600" b="1" dirty="0" smtClean="0">
                <a:solidFill>
                  <a:srgbClr val="333399"/>
                </a:solidFill>
                <a:latin typeface="Tahoma" pitchFamily="34" charset="0"/>
              </a:rPr>
              <a:t>..</a:t>
            </a:r>
            <a:endParaRPr lang="en-US" sz="1050" dirty="0">
              <a:solidFill>
                <a:srgbClr val="0000FF"/>
              </a:solidFill>
              <a:latin typeface="Arial" charset="0"/>
              <a:cs typeface="Tahoma" pitchFamily="34" charset="0"/>
            </a:endParaRPr>
          </a:p>
          <a:p>
            <a:pPr marL="171450" indent="-171450">
              <a:buFont typeface="Arial" panose="020B0604020202020204" pitchFamily="34" charset="0"/>
              <a:buChar char="•"/>
              <a:defRPr/>
            </a:pPr>
            <a:r>
              <a:rPr lang="en-US" sz="1600" dirty="0">
                <a:cs typeface="Tahoma" pitchFamily="34" charset="0"/>
              </a:rPr>
              <a:t>Always ensure to set the Hook load limit as per the over pull limit of the particular </a:t>
            </a:r>
            <a:r>
              <a:rPr lang="en-US" sz="1600" dirty="0" smtClean="0">
                <a:cs typeface="Tahoma" pitchFamily="34" charset="0"/>
              </a:rPr>
              <a:t>lift.</a:t>
            </a:r>
            <a:endParaRPr lang="en-US" sz="1600" dirty="0">
              <a:cs typeface="Tahoma" pitchFamily="34" charset="0"/>
            </a:endParaRPr>
          </a:p>
          <a:p>
            <a:pPr marL="171450" indent="-171450">
              <a:buFont typeface="Arial" panose="020B0604020202020204" pitchFamily="34" charset="0"/>
              <a:buChar char="•"/>
              <a:defRPr/>
            </a:pPr>
            <a:r>
              <a:rPr lang="en-US" sz="1600" dirty="0">
                <a:cs typeface="Tahoma" pitchFamily="34" charset="0"/>
              </a:rPr>
              <a:t>Always ensure to pull through all obstructions slowly with proper </a:t>
            </a:r>
            <a:r>
              <a:rPr lang="en-US" sz="1600" dirty="0" smtClean="0">
                <a:cs typeface="Tahoma" pitchFamily="34" charset="0"/>
              </a:rPr>
              <a:t>communication.</a:t>
            </a:r>
            <a:endParaRPr lang="en-US" sz="1600" dirty="0">
              <a:cs typeface="Tahoma" pitchFamily="34" charset="0"/>
            </a:endParaRPr>
          </a:p>
          <a:p>
            <a:pPr marL="171450" indent="-171450">
              <a:buFont typeface="Arial" panose="020B0604020202020204" pitchFamily="34" charset="0"/>
              <a:buChar char="•"/>
              <a:defRPr/>
            </a:pPr>
            <a:r>
              <a:rPr lang="en-US" sz="1600" dirty="0">
                <a:cs typeface="Tahoma" pitchFamily="34" charset="0"/>
              </a:rPr>
              <a:t>Always ensure once obstructions are passed, STOP and ask crew to clear the rig floor  before continuing to pull with close monitoring of the hook </a:t>
            </a:r>
            <a:r>
              <a:rPr lang="en-US" sz="1600" dirty="0" smtClean="0">
                <a:cs typeface="Tahoma" pitchFamily="34" charset="0"/>
              </a:rPr>
              <a:t>load.</a:t>
            </a:r>
            <a:endParaRPr lang="en-US" sz="1600" dirty="0">
              <a:cs typeface="Tahoma" pitchFamily="34" charset="0"/>
            </a:endParaRPr>
          </a:p>
          <a:p>
            <a:pPr marL="171450" indent="-171450">
              <a:buFont typeface="Arial" panose="020B0604020202020204" pitchFamily="34" charset="0"/>
              <a:buChar char="•"/>
              <a:defRPr/>
            </a:pPr>
            <a:r>
              <a:rPr lang="en-US" sz="1600" dirty="0">
                <a:cs typeface="Tahoma" pitchFamily="34" charset="0"/>
              </a:rPr>
              <a:t>Always ensure to keep only the minimum essential personnel in the Red </a:t>
            </a:r>
            <a:r>
              <a:rPr lang="en-US" sz="1600" dirty="0" smtClean="0">
                <a:cs typeface="Tahoma" pitchFamily="34" charset="0"/>
              </a:rPr>
              <a:t>Zone.</a:t>
            </a:r>
            <a:endParaRPr lang="en-US" sz="1600" dirty="0">
              <a:cs typeface="Tahoma" pitchFamily="34" charset="0"/>
            </a:endParaRPr>
          </a:p>
          <a:p>
            <a:pPr marL="171450" indent="-171450">
              <a:buFont typeface="Arial" panose="020B0604020202020204" pitchFamily="34" charset="0"/>
              <a:buChar char="•"/>
              <a:defRPr/>
            </a:pPr>
            <a:r>
              <a:rPr lang="en-US" sz="1600" dirty="0">
                <a:cs typeface="Tahoma" pitchFamily="34" charset="0"/>
              </a:rPr>
              <a:t>Always ensure while pulling tools at surface there is no margin for stretch like in drill pipe pulled from </a:t>
            </a:r>
            <a:r>
              <a:rPr lang="en-US" sz="1600" dirty="0" smtClean="0">
                <a:cs typeface="Tahoma" pitchFamily="34" charset="0"/>
              </a:rPr>
              <a:t>bottom.</a:t>
            </a:r>
            <a:endParaRPr lang="en-US" sz="1600" dirty="0">
              <a:cs typeface="Tahoma" pitchFamily="34" charset="0"/>
            </a:endParaRP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578366" y="5828594"/>
            <a:ext cx="5825404" cy="338554"/>
          </a:xfrm>
          <a:prstGeom prst="rect">
            <a:avLst/>
          </a:prstGeom>
          <a:solidFill>
            <a:srgbClr val="0070C0"/>
          </a:solidFill>
          <a:ln w="9525">
            <a:noFill/>
            <a:miter lim="800000"/>
            <a:headEnd/>
            <a:tailEnd/>
          </a:ln>
        </p:spPr>
        <p:txBody>
          <a:bodyPr wrap="square">
            <a:spAutoFit/>
          </a:bodyPr>
          <a:lstStyle/>
          <a:p>
            <a:pPr algn="ctr" eaLnBrk="1" hangingPunct="1"/>
            <a:r>
              <a:rPr lang="en-US" sz="1600" b="1" dirty="0">
                <a:solidFill>
                  <a:srgbClr val="FFFF00"/>
                </a:solidFill>
                <a:latin typeface="Tahoma" pitchFamily="34" charset="0"/>
              </a:rPr>
              <a:t>Watch your martin decker and set your limits correctly</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pic>
        <p:nvPicPr>
          <p:cNvPr id="17" name="Picture 16"/>
          <p:cNvPicPr/>
          <p:nvPr/>
        </p:nvPicPr>
        <p:blipFill rotWithShape="1">
          <a:blip r:embed="rId3" cstate="email">
            <a:extLst>
              <a:ext uri="{28A0092B-C50C-407E-A947-70E740481C1C}">
                <a14:useLocalDpi xmlns:a14="http://schemas.microsoft.com/office/drawing/2010/main"/>
              </a:ext>
            </a:extLst>
          </a:blip>
          <a:srcRect/>
          <a:stretch/>
        </p:blipFill>
        <p:spPr bwMode="auto">
          <a:xfrm>
            <a:off x="8635308" y="780895"/>
            <a:ext cx="2328659" cy="2667000"/>
          </a:xfrm>
          <a:prstGeom prst="rect">
            <a:avLst/>
          </a:prstGeom>
          <a:ln>
            <a:noFill/>
          </a:ln>
          <a:extLst>
            <a:ext uri="{53640926-AAD7-44D8-BBD7-CCE9431645EC}">
              <a14:shadowObscured xmlns:a14="http://schemas.microsoft.com/office/drawing/2010/main"/>
            </a:ext>
          </a:extLst>
        </p:spPr>
      </p:pic>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35308" y="3864202"/>
            <a:ext cx="1157414" cy="1439283"/>
          </a:xfrm>
          <a:prstGeom prst="rect">
            <a:avLst/>
          </a:prstGeom>
        </p:spPr>
      </p:pic>
      <p:pic>
        <p:nvPicPr>
          <p:cNvPr id="19" name="Picture 18"/>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8000"/>
                    </a14:imgEffect>
                  </a14:imgLayer>
                </a14:imgProps>
              </a:ext>
              <a:ext uri="{28A0092B-C50C-407E-A947-70E740481C1C}">
                <a14:useLocalDpi xmlns:a14="http://schemas.microsoft.com/office/drawing/2010/main"/>
              </a:ext>
            </a:extLst>
          </a:blip>
          <a:srcRect/>
          <a:stretch/>
        </p:blipFill>
        <p:spPr>
          <a:xfrm>
            <a:off x="9830822" y="3864201"/>
            <a:ext cx="1866900" cy="1447800"/>
          </a:xfrm>
          <a:prstGeom prst="rect">
            <a:avLst/>
          </a:prstGeom>
        </p:spPr>
      </p:pic>
      <p:pic>
        <p:nvPicPr>
          <p:cNvPr id="20" name="Picture 1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10800000">
            <a:off x="9487922" y="3861385"/>
            <a:ext cx="992228" cy="744170"/>
          </a:xfrm>
          <a:prstGeom prst="rect">
            <a:avLst/>
          </a:prstGeom>
        </p:spPr>
      </p:pic>
      <p:sp>
        <p:nvSpPr>
          <p:cNvPr id="22" name="Text Placeholder 1"/>
          <p:cNvSpPr txBox="1">
            <a:spLocks/>
          </p:cNvSpPr>
          <p:nvPr/>
        </p:nvSpPr>
        <p:spPr>
          <a:xfrm>
            <a:off x="8635308" y="3398407"/>
            <a:ext cx="3096546" cy="304800"/>
          </a:xfrm>
          <a:prstGeom prst="rect">
            <a:avLst/>
          </a:prstGeom>
        </p:spPr>
        <p:txBody>
          <a:bodyPr anchor="ctr"/>
          <a:lstStyle>
            <a:lvl1pPr marL="342900" indent="-342900" algn="r" defTabSz="914400" rtl="0" eaLnBrk="1" latinLnBrk="0" hangingPunct="1">
              <a:spcBef>
                <a:spcPct val="20000"/>
              </a:spcBef>
              <a:buFont typeface="Arial" pitchFamily="34" charset="0"/>
              <a:buNone/>
              <a:defRPr sz="11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defRPr/>
            </a:pPr>
            <a:r>
              <a:rPr lang="en-US">
                <a:solidFill>
                  <a:sysClr val="windowText" lastClr="000000"/>
                </a:solidFill>
                <a:latin typeface="Calibri"/>
              </a:rPr>
              <a:t>Schematic diagram of the set up at time of incident</a:t>
            </a:r>
            <a:endParaRPr lang="en-US" dirty="0">
              <a:solidFill>
                <a:sysClr val="windowText" lastClr="000000"/>
              </a:solidFill>
              <a:latin typeface="Calibri"/>
            </a:endParaRPr>
          </a:p>
        </p:txBody>
      </p:sp>
      <p:sp>
        <p:nvSpPr>
          <p:cNvPr id="23" name="Text Placeholder 1"/>
          <p:cNvSpPr txBox="1">
            <a:spLocks/>
          </p:cNvSpPr>
          <p:nvPr/>
        </p:nvSpPr>
        <p:spPr>
          <a:xfrm>
            <a:off x="8467725" y="5357713"/>
            <a:ext cx="3126918" cy="304800"/>
          </a:xfrm>
          <a:prstGeom prst="rect">
            <a:avLst/>
          </a:prstGeom>
        </p:spPr>
        <p:txBody>
          <a:bodyPr anchor="ctr"/>
          <a:lstStyle>
            <a:lvl1pPr marL="342900" indent="-342900" algn="r" defTabSz="914400" rtl="0" eaLnBrk="1" latinLnBrk="0" hangingPunct="1">
              <a:spcBef>
                <a:spcPct val="20000"/>
              </a:spcBef>
              <a:buFont typeface="Arial" pitchFamily="34" charset="0"/>
              <a:buNone/>
              <a:defRPr sz="11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defRPr/>
            </a:pPr>
            <a:r>
              <a:rPr lang="en-US" dirty="0">
                <a:solidFill>
                  <a:sysClr val="windowText" lastClr="000000"/>
                </a:solidFill>
                <a:latin typeface="Calibri"/>
              </a:rPr>
              <a:t>Broken shackles; impact on ring gasket and the Landing joint with flange</a:t>
            </a:r>
          </a:p>
        </p:txBody>
      </p:sp>
      <p:sp>
        <p:nvSpPr>
          <p:cNvPr id="12" name="Rectangle 11"/>
          <p:cNvSpPr>
            <a:spLocks noChangeArrowheads="1"/>
          </p:cNvSpPr>
          <p:nvPr/>
        </p:nvSpPr>
        <p:spPr bwMode="auto">
          <a:xfrm>
            <a:off x="548976" y="6333228"/>
            <a:ext cx="8599983"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smtClean="0">
                <a:solidFill>
                  <a:srgbClr val="0D38B3"/>
                </a:solidFill>
                <a:latin typeface="+mj-lt"/>
                <a:cs typeface="Calibri" pitchFamily="34" charset="0"/>
              </a:rPr>
              <a:t> </a:t>
            </a:r>
            <a:r>
              <a:rPr lang="en-US" sz="2000" b="1" dirty="0" smtClean="0">
                <a:solidFill>
                  <a:srgbClr val="0D38B3"/>
                </a:solidFill>
                <a:latin typeface="Arial" panose="020B0604020202020204" pitchFamily="34" charset="0"/>
                <a:cs typeface="Arial" panose="020B0604020202020204" pitchFamily="34" charset="0"/>
              </a:rPr>
              <a:t>Audience: </a:t>
            </a:r>
            <a:r>
              <a:rPr lang="en-US" sz="1600" b="1" dirty="0"/>
              <a:t>Drilling</a:t>
            </a:r>
            <a:r>
              <a:rPr lang="en-US" sz="1600" b="1" dirty="0" smtClean="0"/>
              <a:t>, Logistics, Operation</a:t>
            </a:r>
            <a:r>
              <a:rPr lang="en-US" sz="1600" b="1" dirty="0"/>
              <a:t>, </a:t>
            </a:r>
            <a:r>
              <a:rPr lang="en-US" sz="1600" b="1" dirty="0" smtClean="0"/>
              <a:t>Engineering, </a:t>
            </a:r>
            <a:r>
              <a:rPr lang="en-US" sz="1600" b="1" dirty="0"/>
              <a:t>Exploration &amp; construction </a:t>
            </a:r>
            <a:endParaRPr lang="en-US" sz="1600"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3675417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026768" y="1218984"/>
            <a:ext cx="9430095" cy="4524315"/>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033CC"/>
                </a:solidFill>
                <a:latin typeface="+mj-lt"/>
                <a:sym typeface="Wingdings" pitchFamily="2" charset="2"/>
              </a:rPr>
              <a:t>Do you ensure, the crew know the risk of stuck especially while pulling tools on surface?</a:t>
            </a:r>
          </a:p>
          <a:p>
            <a:pPr marL="342900" indent="-342900">
              <a:buFont typeface="+mj-lt"/>
              <a:buAutoNum type="arabicPeriod"/>
              <a:defRPr/>
            </a:pPr>
            <a:r>
              <a:rPr lang="en-US" dirty="0">
                <a:solidFill>
                  <a:srgbClr val="0033CC"/>
                </a:solidFill>
                <a:latin typeface="+mj-lt"/>
                <a:sym typeface="Wingdings" pitchFamily="2" charset="2"/>
              </a:rPr>
              <a:t>Do you ensure, the crew knows the best operational practices when stuck is anticipated?</a:t>
            </a:r>
          </a:p>
          <a:p>
            <a:pPr marL="342900" indent="-342900">
              <a:buFont typeface="+mj-lt"/>
              <a:buAutoNum type="arabicPeriod"/>
              <a:defRPr/>
            </a:pPr>
            <a:r>
              <a:rPr lang="en-US" dirty="0">
                <a:solidFill>
                  <a:srgbClr val="0033CC"/>
                </a:solidFill>
                <a:latin typeface="+mj-lt"/>
                <a:sym typeface="Wingdings" pitchFamily="2" charset="2"/>
              </a:rPr>
              <a:t>Do you ensure, the crew knows how to use the safety features in the system at any stage?</a:t>
            </a:r>
          </a:p>
          <a:p>
            <a:pPr marL="342900" indent="-342900">
              <a:buFont typeface="+mj-lt"/>
              <a:buAutoNum type="arabicPeriod"/>
              <a:defRPr/>
            </a:pPr>
            <a:r>
              <a:rPr lang="en-US" dirty="0">
                <a:solidFill>
                  <a:srgbClr val="0033CC"/>
                </a:solidFill>
                <a:latin typeface="+mj-lt"/>
                <a:sym typeface="Wingdings" pitchFamily="2" charset="2"/>
              </a:rPr>
              <a:t>Do you ensure, the crew are carrying out work at rig floor with minimum exposure to red zone?</a:t>
            </a:r>
          </a:p>
          <a:p>
            <a:pPr marL="342900" indent="-342900">
              <a:buFont typeface="+mj-lt"/>
              <a:buAutoNum type="arabicPeriod"/>
              <a:defRPr/>
            </a:pPr>
            <a:r>
              <a:rPr lang="en-US" dirty="0">
                <a:solidFill>
                  <a:srgbClr val="0033CC"/>
                </a:solidFill>
                <a:latin typeface="+mj-lt"/>
                <a:sym typeface="Wingdings" pitchFamily="2" charset="2"/>
              </a:rPr>
              <a:t>Do you ensure, the crew adherence to the Red Zone management?</a:t>
            </a:r>
          </a:p>
          <a:p>
            <a:pPr eaLnBrk="1" hangingPunct="1">
              <a:defRPr/>
            </a:pPr>
            <a:endParaRPr lang="en-US" sz="1400"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19063" indent="-119063">
              <a:buFontTx/>
              <a:buChar char="•"/>
              <a:defRPr/>
            </a:pPr>
            <a:endParaRPr lang="en-US" sz="1400" dirty="0">
              <a:solidFill>
                <a:srgbClr val="0033CC"/>
              </a:solidFill>
              <a:latin typeface="+mj-lt"/>
              <a:sym typeface="Wingdings" pitchFamily="2" charset="2"/>
            </a:endParaRPr>
          </a:p>
          <a:p>
            <a:pPr marL="119063" indent="-119063">
              <a:defRPr/>
            </a:pPr>
            <a:r>
              <a:rPr lang="en-US" sz="1400" dirty="0">
                <a:solidFill>
                  <a:srgbClr val="0033CC"/>
                </a:solidFill>
                <a:latin typeface="+mj-lt"/>
                <a:sym typeface="Wingdings" pitchFamily="2" charset="2"/>
              </a:rPr>
              <a:t>	</a:t>
            </a:r>
          </a:p>
          <a:p>
            <a:pPr marL="119063" indent="-119063">
              <a:buFontTx/>
              <a:buChar char="•"/>
              <a:defRPr/>
            </a:pPr>
            <a:endParaRPr lang="en-US" sz="1400" dirty="0">
              <a:solidFill>
                <a:srgbClr val="000000"/>
              </a:solidFill>
              <a:latin typeface="Arial" charset="0"/>
            </a:endParaRPr>
          </a:p>
          <a:p>
            <a:pPr marL="119063" indent="-119063">
              <a:defRPr/>
            </a:pPr>
            <a:endParaRPr lang="en-US" sz="1400" dirty="0">
              <a:solidFill>
                <a:srgbClr val="000000"/>
              </a:solidFill>
              <a:latin typeface="Arial" charset="0"/>
            </a:endParaRPr>
          </a:p>
          <a:p>
            <a:pPr marL="173038" indent="-173038">
              <a:buFont typeface="Arial" pitchFamily="34" charset="0"/>
              <a:buChar char="•"/>
              <a:defRPr/>
            </a:pPr>
            <a:endParaRPr lang="en-US" sz="8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026769" y="849096"/>
            <a:ext cx="5163593" cy="646331"/>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itchFamily="34" charset="0"/>
              </a:rPr>
              <a:t>Date:</a:t>
            </a:r>
            <a:r>
              <a:rPr lang="en-US" b="1" dirty="0">
                <a:solidFill>
                  <a:srgbClr val="333399"/>
                </a:solidFill>
                <a:latin typeface="Tahoma" pitchFamily="34" charset="0"/>
              </a:rPr>
              <a:t> 17.03.2020    Incident title: HiPo#18</a:t>
            </a:r>
          </a:p>
          <a:p>
            <a:pPr marL="114300" indent="-114300" algn="just"/>
            <a:endParaRPr lang="en-US" b="1" dirty="0">
              <a:solidFill>
                <a:srgbClr val="333399"/>
              </a:solidFill>
              <a:latin typeface="Tahoma" pitchFamily="34" charset="0"/>
            </a:endParaRPr>
          </a:p>
        </p:txBody>
      </p:sp>
    </p:spTree>
    <p:extLst>
      <p:ext uri="{BB962C8B-B14F-4D97-AF65-F5344CB8AC3E}">
        <p14:creationId xmlns:p14="http://schemas.microsoft.com/office/powerpoint/2010/main" val="20848023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92412</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A2D447F5-363F-48FF-B850-D548CEC3A2B4}"/>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467</TotalTime>
  <Words>599</Words>
  <Application>Microsoft Office PowerPoint</Application>
  <PresentationFormat>Widescreen</PresentationFormat>
  <Paragraphs>56</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82</cp:revision>
  <dcterms:created xsi:type="dcterms:W3CDTF">2018-09-24T07:27:56Z</dcterms:created>
  <dcterms:modified xsi:type="dcterms:W3CDTF">2020-10-28T11:07:25Z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