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1" r:id="rId6"/>
    <p:sldId id="31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3249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47993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58863" y="642888"/>
            <a:ext cx="8206906" cy="5339923"/>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20.03.2020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HiPo#20</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a:t>
            </a:r>
            <a:r>
              <a:rPr lang="en-US" b="1" dirty="0" smtClean="0">
                <a:solidFill>
                  <a:srgbClr val="FF0000"/>
                </a:solidFill>
                <a:latin typeface="Tahoma" pitchFamily="34" charset="0"/>
              </a:rPr>
              <a:t>happened?</a:t>
            </a:r>
          </a:p>
          <a:p>
            <a:pPr algn="just"/>
            <a:r>
              <a:rPr lang="en-GB" altLang="zh-CN" dirty="0" smtClean="0">
                <a:latin typeface="Calibri" panose="020F0502020204030204" pitchFamily="34" charset="0"/>
                <a:ea typeface="Tahoma" panose="020B0604030504040204" pitchFamily="34" charset="0"/>
                <a:cs typeface="Tahoma" panose="020B0604030504040204" pitchFamily="34" charset="0"/>
              </a:rPr>
              <a:t>On </a:t>
            </a:r>
            <a:r>
              <a:rPr lang="en-GB" dirty="0">
                <a:latin typeface="Calibri" panose="020F0502020204030204" pitchFamily="34" charset="0"/>
                <a:ea typeface="Tahoma" panose="020B0604030504040204" pitchFamily="34" charset="0"/>
                <a:cs typeface="Tahoma" panose="020B0604030504040204" pitchFamily="34" charset="0"/>
              </a:rPr>
              <a:t>20th march ,2020 at</a:t>
            </a:r>
            <a:r>
              <a:rPr lang="en-GB" altLang="zh-CN" dirty="0">
                <a:latin typeface="Calibri" panose="020F0502020204030204" pitchFamily="34" charset="0"/>
                <a:ea typeface="Tahoma" panose="020B0604030504040204" pitchFamily="34" charset="0"/>
                <a:cs typeface="Tahoma" panose="020B0604030504040204" pitchFamily="34" charset="0"/>
              </a:rPr>
              <a:t> </a:t>
            </a:r>
            <a:r>
              <a:rPr lang="en-GB" dirty="0">
                <a:latin typeface="Calibri" panose="020F0502020204030204" pitchFamily="34" charset="0"/>
                <a:ea typeface="Tahoma" panose="020B0604030504040204" pitchFamily="34" charset="0"/>
                <a:cs typeface="Tahoma" panose="020B0604030504040204" pitchFamily="34" charset="0"/>
              </a:rPr>
              <a:t> 01:30</a:t>
            </a:r>
            <a:r>
              <a:rPr lang="en-GB" altLang="zh-CN" dirty="0">
                <a:latin typeface="Calibri" panose="020F0502020204030204" pitchFamily="34" charset="0"/>
                <a:ea typeface="Tahoma" panose="020B0604030504040204" pitchFamily="34" charset="0"/>
                <a:cs typeface="Tahoma" panose="020B0604030504040204" pitchFamily="34" charset="0"/>
              </a:rPr>
              <a:t>hrs,</a:t>
            </a:r>
            <a:r>
              <a:rPr lang="en-GB" dirty="0">
                <a:latin typeface="Calibri" panose="020F0502020204030204" pitchFamily="34" charset="0"/>
                <a:ea typeface="Tahoma" panose="020B0604030504040204" pitchFamily="34" charset="0"/>
                <a:cs typeface="Tahoma" panose="020B0604030504040204" pitchFamily="34" charset="0"/>
              </a:rPr>
              <a:t> The operation was pick up and make up </a:t>
            </a:r>
            <a:r>
              <a:rPr lang="en-GB" dirty="0" smtClean="0">
                <a:latin typeface="Calibri" panose="020F0502020204030204" pitchFamily="34" charset="0"/>
                <a:ea typeface="Tahoma" panose="020B0604030504040204" pitchFamily="34" charset="0"/>
                <a:cs typeface="Tahoma" panose="020B0604030504040204" pitchFamily="34" charset="0"/>
              </a:rPr>
              <a:t>the 8-3/8</a:t>
            </a:r>
            <a:r>
              <a:rPr lang="en-GB" dirty="0">
                <a:latin typeface="Calibri" panose="020F0502020204030204" pitchFamily="34" charset="0"/>
                <a:ea typeface="Tahoma" panose="020B0604030504040204" pitchFamily="34" charset="0"/>
                <a:cs typeface="Tahoma" panose="020B0604030504040204" pitchFamily="34" charset="0"/>
              </a:rPr>
              <a:t>” BHA, The RM operated the power catwalk and when the DC moved into the catwalk groove ,the DC was titled one side(Pin) out of groove. Accordingly when the power catwalk raised approximately </a:t>
            </a:r>
            <a:r>
              <a:rPr lang="en-GB" dirty="0" smtClean="0">
                <a:latin typeface="Calibri" panose="020F0502020204030204" pitchFamily="34" charset="0"/>
                <a:ea typeface="Tahoma" panose="020B0604030504040204" pitchFamily="34" charset="0"/>
                <a:cs typeface="Tahoma" panose="020B0604030504040204" pitchFamily="34" charset="0"/>
              </a:rPr>
              <a:t>8.0 m, </a:t>
            </a:r>
            <a:r>
              <a:rPr lang="en-GB" dirty="0">
                <a:latin typeface="Calibri" panose="020F0502020204030204" pitchFamily="34" charset="0"/>
                <a:ea typeface="Tahoma" panose="020B0604030504040204" pitchFamily="34" charset="0"/>
                <a:cs typeface="Tahoma" panose="020B0604030504040204" pitchFamily="34" charset="0"/>
              </a:rPr>
              <a:t>one of the floorman gave stop signal to the operator and the RM stop rising power catwalk. And then the rig manager has lowered the catwalk till about 6.8 meters while doing that the DC fall into the ground. Nobody was on the No-Go zone. No injury and no asset </a:t>
            </a:r>
            <a:r>
              <a:rPr lang="en-GB" dirty="0" smtClean="0">
                <a:latin typeface="Calibri" panose="020F0502020204030204" pitchFamily="34" charset="0"/>
                <a:ea typeface="Tahoma" panose="020B0604030504040204" pitchFamily="34" charset="0"/>
                <a:cs typeface="Tahoma" panose="020B0604030504040204" pitchFamily="34" charset="0"/>
              </a:rPr>
              <a:t>damage.</a:t>
            </a:r>
            <a:endParaRPr lang="en-US" dirty="0">
              <a:latin typeface="Calibri" panose="020F0502020204030204" pitchFamily="34" charset="0"/>
              <a:ea typeface="Tahoma" panose="020B0604030504040204" pitchFamily="34" charset="0"/>
              <a:cs typeface="Tahoma" panose="020B0604030504040204" pitchFamily="34" charset="0"/>
            </a:endParaRP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 </a:t>
            </a:r>
            <a:endParaRPr lang="en-US" sz="1600" b="1" dirty="0">
              <a:solidFill>
                <a:srgbClr val="333399"/>
              </a:solidFill>
            </a:endParaRPr>
          </a:p>
          <a:p>
            <a:pPr marL="285750" indent="-2857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ensure only authorized personnel are operating the equipment.</a:t>
            </a:r>
          </a:p>
          <a:p>
            <a:pPr marL="285750" indent="-2857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ensure One floorman should observe the transportation of tubulars on power </a:t>
            </a:r>
            <a:r>
              <a:rPr lang="en-US" sz="1600" dirty="0" smtClean="0">
                <a:ea typeface="Tahoma" panose="020B0604030504040204" pitchFamily="34" charset="0"/>
                <a:cs typeface="Tahoma" panose="020B0604030504040204" pitchFamily="34" charset="0"/>
              </a:rPr>
              <a:t>catwalk.</a:t>
            </a:r>
            <a:endParaRPr lang="en-US" sz="1600" dirty="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ensure all drill pipe in the center of the V-groove before pickup or  lowering the drill </a:t>
            </a:r>
            <a:r>
              <a:rPr lang="en-US" sz="1600" dirty="0" smtClean="0">
                <a:ea typeface="Tahoma" panose="020B0604030504040204" pitchFamily="34" charset="0"/>
                <a:cs typeface="Tahoma" panose="020B0604030504040204" pitchFamily="34" charset="0"/>
              </a:rPr>
              <a:t>pipe.  </a:t>
            </a:r>
            <a:endParaRPr lang="en-US" sz="1600" dirty="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maintain proper communication between floorman and </a:t>
            </a:r>
            <a:r>
              <a:rPr lang="en-GB" sz="1600" dirty="0">
                <a:ea typeface="Tahoma" panose="020B0604030504040204" pitchFamily="34" charset="0"/>
                <a:cs typeface="Tahoma" panose="020B0604030504040204" pitchFamily="34" charset="0"/>
              </a:rPr>
              <a:t>power catwalk </a:t>
            </a:r>
            <a:r>
              <a:rPr lang="en-US" sz="1600" dirty="0" smtClean="0">
                <a:ea typeface="Tahoma" panose="020B0604030504040204" pitchFamily="34" charset="0"/>
                <a:cs typeface="Tahoma" panose="020B0604030504040204" pitchFamily="34" charset="0"/>
              </a:rPr>
              <a:t>operator.</a:t>
            </a:r>
            <a:endParaRPr lang="en-GB" sz="1600" dirty="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n-US" sz="1600" dirty="0">
                <a:ea typeface="Tahoma" panose="020B0604030504040204" pitchFamily="34" charset="0"/>
                <a:cs typeface="Tahoma" panose="020B0604030504040204" pitchFamily="34" charset="0"/>
              </a:rPr>
              <a:t>Always respect the zone </a:t>
            </a:r>
            <a:r>
              <a:rPr lang="en-US" sz="1600" dirty="0" smtClean="0">
                <a:ea typeface="Tahoma" panose="020B0604030504040204" pitchFamily="34" charset="0"/>
                <a:cs typeface="Tahoma" panose="020B0604030504040204" pitchFamily="34" charset="0"/>
              </a:rPr>
              <a:t>management. </a:t>
            </a:r>
            <a:endParaRPr lang="en-US" sz="1600" dirty="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n-GB" altLang="en-US" sz="1600" dirty="0">
                <a:ea typeface="Tahoma" panose="020B0604030504040204" pitchFamily="34" charset="0"/>
                <a:cs typeface="Tahoma" panose="020B0604030504040204" pitchFamily="34" charset="0"/>
              </a:rPr>
              <a:t>A</a:t>
            </a:r>
            <a:r>
              <a:rPr lang="en-US" sz="1600" dirty="0">
                <a:ea typeface="Tahoma" panose="020B0604030504040204" pitchFamily="34" charset="0"/>
                <a:cs typeface="Tahoma" panose="020B0604030504040204" pitchFamily="34" charset="0"/>
              </a:rPr>
              <a:t>always intervene in any unsafe acts or unsafe </a:t>
            </a:r>
            <a:r>
              <a:rPr lang="en-US" sz="1600" dirty="0" smtClean="0">
                <a:ea typeface="Tahoma" panose="020B0604030504040204" pitchFamily="34" charset="0"/>
                <a:cs typeface="Tahoma" panose="020B0604030504040204" pitchFamily="34" charset="0"/>
              </a:rPr>
              <a:t>condition. </a:t>
            </a:r>
            <a:endParaRPr lang="en-GB" altLang="en-US" sz="1600" dirty="0">
              <a:ea typeface="Tahoma" panose="020B0604030504040204" pitchFamily="34" charset="0"/>
              <a:cs typeface="Tahoma" panose="020B0604030504040204"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58863" y="6058999"/>
            <a:ext cx="6959131" cy="338554"/>
          </a:xfrm>
          <a:prstGeom prst="rect">
            <a:avLst/>
          </a:prstGeom>
          <a:solidFill>
            <a:srgbClr val="0070C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Always </a:t>
            </a:r>
            <a:r>
              <a:rPr lang="en-US" sz="1600" b="1" dirty="0">
                <a:solidFill>
                  <a:srgbClr val="FFFF00"/>
                </a:solidFill>
                <a:latin typeface="Tahoma" pitchFamily="34" charset="0"/>
              </a:rPr>
              <a:t>ensure authorized personnel only operate the equipment</a:t>
            </a:r>
          </a:p>
        </p:txBody>
      </p:sp>
      <p:sp>
        <p:nvSpPr>
          <p:cNvPr id="14" name="Rectangle 13"/>
          <p:cNvSpPr/>
          <p:nvPr/>
        </p:nvSpPr>
        <p:spPr>
          <a:xfrm>
            <a:off x="8883742" y="893275"/>
            <a:ext cx="3019329" cy="185605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what was done wrong</a:t>
            </a:r>
          </a:p>
        </p:txBody>
      </p:sp>
      <p:sp>
        <p:nvSpPr>
          <p:cNvPr id="15" name="Rectangle 14"/>
          <p:cNvSpPr/>
          <p:nvPr/>
        </p:nvSpPr>
        <p:spPr>
          <a:xfrm>
            <a:off x="8883742" y="3218836"/>
            <a:ext cx="3019330" cy="17455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how it should be done right</a:t>
            </a:r>
          </a:p>
        </p:txBody>
      </p:sp>
      <p:sp>
        <p:nvSpPr>
          <p:cNvPr id="16" name="Text Box 12"/>
          <p:cNvSpPr txBox="1">
            <a:spLocks noChangeArrowheads="1"/>
          </p:cNvSpPr>
          <p:nvPr/>
        </p:nvSpPr>
        <p:spPr bwMode="auto">
          <a:xfrm>
            <a:off x="2667000" y="70776"/>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sp>
        <p:nvSpPr>
          <p:cNvPr id="20" name="Footer Placeholder 12">
            <a:extLst>
              <a:ext uri="{FF2B5EF4-FFF2-40B4-BE49-F238E27FC236}">
                <a16:creationId xmlns:a16="http://schemas.microsoft.com/office/drawing/2014/main" id="{5FF5888F-D126-49A7-9AC5-0DBDFB10811A}"/>
              </a:ext>
            </a:extLst>
          </p:cNvPr>
          <p:cNvSpPr txBox="1">
            <a:spLocks/>
          </p:cNvSpPr>
          <p:nvPr/>
        </p:nvSpPr>
        <p:spPr bwMode="auto">
          <a:xfrm>
            <a:off x="8947444" y="2721530"/>
            <a:ext cx="2895600" cy="2933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DC was not in the V-groove</a:t>
            </a:r>
            <a:r>
              <a:rPr lang="en-US" sz="1800" dirty="0">
                <a:solidFill>
                  <a:schemeClr val="accent2"/>
                </a:solidFill>
              </a:rPr>
              <a:t>. </a:t>
            </a:r>
          </a:p>
        </p:txBody>
      </p:sp>
      <p:sp>
        <p:nvSpPr>
          <p:cNvPr id="28" name="Footer Placeholder 12">
            <a:extLst>
              <a:ext uri="{FF2B5EF4-FFF2-40B4-BE49-F238E27FC236}">
                <a16:creationId xmlns:a16="http://schemas.microsoft.com/office/drawing/2014/main" id="{62B4A091-B03B-4578-8275-94DED1B13CE0}"/>
              </a:ext>
            </a:extLst>
          </p:cNvPr>
          <p:cNvSpPr txBox="1">
            <a:spLocks/>
          </p:cNvSpPr>
          <p:nvPr/>
        </p:nvSpPr>
        <p:spPr bwMode="auto">
          <a:xfrm>
            <a:off x="9023144" y="49909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dirty="0"/>
              <a:t>DC in the center of  the V-groove of power catwalk</a:t>
            </a:r>
            <a:endParaRPr lang="en-US" dirty="0">
              <a:solidFill>
                <a:schemeClr val="accent2"/>
              </a:solidFill>
              <a:latin typeface="+mj-lt"/>
            </a:endParaRPr>
          </a:p>
        </p:txBody>
      </p:sp>
      <p:pic>
        <p:nvPicPr>
          <p:cNvPr id="25" name="Picture 24" descr="ok">
            <a:extLst>
              <a:ext uri="{FF2B5EF4-FFF2-40B4-BE49-F238E27FC236}">
                <a16:creationId xmlns:a16="http://schemas.microsoft.com/office/drawing/2014/main" id="{FCF05994-EE27-438E-B1A4-14A52DFA795A}"/>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8883742" y="3211770"/>
            <a:ext cx="3056250" cy="1752600"/>
          </a:xfrm>
          <a:prstGeom prst="rect">
            <a:avLst/>
          </a:prstGeom>
        </p:spPr>
      </p:pic>
      <p:sp>
        <p:nvSpPr>
          <p:cNvPr id="26634" name="Freeform 132"/>
          <p:cNvSpPr>
            <a:spLocks/>
          </p:cNvSpPr>
          <p:nvPr/>
        </p:nvSpPr>
        <p:spPr bwMode="auto">
          <a:xfrm>
            <a:off x="11385844" y="4492352"/>
            <a:ext cx="457200" cy="402186"/>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grpSp>
        <p:nvGrpSpPr>
          <p:cNvPr id="21" name="Group 20">
            <a:extLst>
              <a:ext uri="{FF2B5EF4-FFF2-40B4-BE49-F238E27FC236}">
                <a16:creationId xmlns:a16="http://schemas.microsoft.com/office/drawing/2014/main" id="{83EBEECE-6CD3-4F16-BB03-13CF6A587ADF}"/>
              </a:ext>
            </a:extLst>
          </p:cNvPr>
          <p:cNvGrpSpPr/>
          <p:nvPr/>
        </p:nvGrpSpPr>
        <p:grpSpPr>
          <a:xfrm>
            <a:off x="8883742" y="878460"/>
            <a:ext cx="3019331" cy="1909233"/>
            <a:chOff x="369250" y="1179513"/>
            <a:chExt cx="8279450" cy="4389872"/>
          </a:xfrm>
        </p:grpSpPr>
        <p:pic>
          <p:nvPicPr>
            <p:cNvPr id="22" name="Picture 21">
              <a:extLst>
                <a:ext uri="{FF2B5EF4-FFF2-40B4-BE49-F238E27FC236}">
                  <a16:creationId xmlns:a16="http://schemas.microsoft.com/office/drawing/2014/main" id="{81081CE9-CE88-4387-8806-96BBAD49DBBF}"/>
                </a:ext>
              </a:extLst>
            </p:cNvPr>
            <p:cNvPicPr>
              <a:picLocks noChangeAspect="1"/>
            </p:cNvPicPr>
            <p:nvPr/>
          </p:nvPicPr>
          <p:blipFill>
            <a:blip r:embed="rId4" cstate="print"/>
            <a:stretch>
              <a:fillRect/>
            </a:stretch>
          </p:blipFill>
          <p:spPr>
            <a:xfrm>
              <a:off x="369250" y="1179513"/>
              <a:ext cx="8279450" cy="4389872"/>
            </a:xfrm>
            <a:prstGeom prst="rect">
              <a:avLst/>
            </a:prstGeom>
          </p:spPr>
        </p:pic>
        <p:sp>
          <p:nvSpPr>
            <p:cNvPr id="23" name="Circle: Hollow 22">
              <a:extLst>
                <a:ext uri="{FF2B5EF4-FFF2-40B4-BE49-F238E27FC236}">
                  <a16:creationId xmlns:a16="http://schemas.microsoft.com/office/drawing/2014/main" id="{5A486EEB-FCA3-4CF0-AEEA-170CF57D66CB}"/>
                </a:ext>
              </a:extLst>
            </p:cNvPr>
            <p:cNvSpPr/>
            <p:nvPr/>
          </p:nvSpPr>
          <p:spPr bwMode="auto">
            <a:xfrm rot="20403428">
              <a:off x="4739651" y="1754645"/>
              <a:ext cx="2743200" cy="990600"/>
            </a:xfrm>
            <a:prstGeom prst="donut">
              <a:avLst>
                <a:gd name="adj" fmla="val 10846"/>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Times New Roman" pitchFamily="18" charset="0"/>
              </a:endParaRPr>
            </a:p>
          </p:txBody>
        </p:sp>
      </p:grpSp>
      <p:grpSp>
        <p:nvGrpSpPr>
          <p:cNvPr id="26633" name="Group 131"/>
          <p:cNvGrpSpPr>
            <a:grpSpLocks/>
          </p:cNvGrpSpPr>
          <p:nvPr/>
        </p:nvGrpSpPr>
        <p:grpSpPr bwMode="auto">
          <a:xfrm>
            <a:off x="11538814" y="2155869"/>
            <a:ext cx="303931"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8" name="Picture 17">
            <a:extLst>
              <a:ext uri="{FF2B5EF4-FFF2-40B4-BE49-F238E27FC236}">
                <a16:creationId xmlns:a16="http://schemas.microsoft.com/office/drawing/2014/main" id="{5CB8EFA0-4C05-4B87-A796-92679A1A8B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8344" r="21057" b="47878"/>
          <a:stretch/>
        </p:blipFill>
        <p:spPr>
          <a:xfrm>
            <a:off x="8927887" y="893275"/>
            <a:ext cx="991413" cy="719291"/>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7" name="Circle: Hollow 26">
            <a:extLst>
              <a:ext uri="{FF2B5EF4-FFF2-40B4-BE49-F238E27FC236}">
                <a16:creationId xmlns:a16="http://schemas.microsoft.com/office/drawing/2014/main" id="{4F2F7F78-A5FB-45B3-B394-9901039CA95C}"/>
              </a:ext>
            </a:extLst>
          </p:cNvPr>
          <p:cNvSpPr/>
          <p:nvPr/>
        </p:nvSpPr>
        <p:spPr bwMode="auto">
          <a:xfrm rot="21147376">
            <a:off x="9507738" y="3358955"/>
            <a:ext cx="1926413" cy="480030"/>
          </a:xfrm>
          <a:prstGeom prst="donut">
            <a:avLst>
              <a:gd name="adj" fmla="val 11392"/>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Times New Roman" pitchFamily="18" charset="0"/>
            </a:endParaRPr>
          </a:p>
        </p:txBody>
      </p:sp>
      <p:sp>
        <p:nvSpPr>
          <p:cNvPr id="26" name="Rectangle 25"/>
          <p:cNvSpPr>
            <a:spLocks noChangeArrowheads="1"/>
          </p:cNvSpPr>
          <p:nvPr/>
        </p:nvSpPr>
        <p:spPr bwMode="auto">
          <a:xfrm>
            <a:off x="558863" y="639755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63046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42975" y="1269711"/>
            <a:ext cx="8351838" cy="4924425"/>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a:t>
            </a:r>
            <a:r>
              <a:rPr lang="en-US" dirty="0">
                <a:solidFill>
                  <a:srgbClr val="0033CC"/>
                </a:solidFill>
                <a:latin typeface="+mj-lt"/>
              </a:rPr>
              <a:t>supervisors supervising ongoing jobs/activities all the time?</a:t>
            </a:r>
            <a:endParaRPr lang="en-US" dirty="0">
              <a:solidFill>
                <a:srgbClr val="0033CC"/>
              </a:solidFill>
              <a:latin typeface="+mj-lt"/>
              <a:sym typeface="Wingdings" pitchFamily="2" charset="2"/>
            </a:endParaRPr>
          </a:p>
          <a:p>
            <a:pPr marL="342900" indent="-342900">
              <a:buFont typeface="+mj-lt"/>
              <a:buAutoNum type="arabicPeriod"/>
              <a:defRPr/>
            </a:pPr>
            <a:r>
              <a:rPr lang="en-GB" altLang="zh-CN" dirty="0">
                <a:solidFill>
                  <a:srgbClr val="0033CC"/>
                </a:solidFill>
                <a:latin typeface="+mj-lt"/>
                <a:sym typeface="Wingdings" pitchFamily="2" charset="2"/>
              </a:rPr>
              <a:t>Do you ensure</a:t>
            </a:r>
            <a:r>
              <a:rPr lang="en-US" dirty="0">
                <a:solidFill>
                  <a:srgbClr val="0033CC"/>
                </a:solidFill>
                <a:latin typeface="+mj-lt"/>
              </a:rPr>
              <a:t> that intervention is implemented in your sites?</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a:t>
            </a:r>
            <a:r>
              <a:rPr lang="en-US" altLang="zh-CN" dirty="0">
                <a:solidFill>
                  <a:srgbClr val="0033CC"/>
                </a:solidFill>
                <a:latin typeface="+mj-lt"/>
                <a:sym typeface="Wingdings" pitchFamily="2" charset="2"/>
              </a:rPr>
              <a:t>person operating equipment competent and authorized</a:t>
            </a:r>
            <a:r>
              <a:rPr lang="en-US" dirty="0">
                <a:solidFill>
                  <a:srgbClr val="0033CC"/>
                </a:solidFill>
                <a:latin typeface="+mj-lt"/>
                <a:sym typeface="Wingdings" pitchFamily="2" charset="2"/>
              </a:rPr>
              <a:t>?</a:t>
            </a:r>
          </a:p>
          <a:p>
            <a:pPr marL="342900" indent="-342900">
              <a:buFont typeface="+mj-lt"/>
              <a:buAutoNum type="arabicPeriod"/>
              <a:defRPr/>
            </a:pPr>
            <a:r>
              <a:rPr lang="en-US" dirty="0">
                <a:solidFill>
                  <a:srgbClr val="0033CC"/>
                </a:solidFill>
                <a:latin typeface="+mj-lt"/>
                <a:sym typeface="Wingdings" pitchFamily="2" charset="2"/>
              </a:rPr>
              <a:t>Do you ensure crews using and following the SOPs?</a:t>
            </a:r>
          </a:p>
          <a:p>
            <a:pPr marL="342900" indent="-342900">
              <a:buFont typeface="+mj-lt"/>
              <a:buAutoNum type="arabicPeriod"/>
              <a:defRPr/>
            </a:pPr>
            <a:r>
              <a:rPr lang="en-GB" dirty="0">
                <a:solidFill>
                  <a:srgbClr val="0033CC"/>
                </a:solidFill>
                <a:latin typeface="+mj-lt"/>
                <a:sym typeface="Wingdings" pitchFamily="2" charset="2"/>
              </a:rPr>
              <a:t>Do you ensure LFI cascaded for all the employees even for new supervisors</a:t>
            </a:r>
            <a:r>
              <a:rPr lang="en-US" dirty="0">
                <a:solidFill>
                  <a:srgbClr val="0033CC"/>
                </a:solidFill>
                <a:latin typeface="+mj-lt"/>
                <a:sym typeface="Wingdings" pitchFamily="2" charset="2"/>
              </a:rPr>
              <a:t>?</a:t>
            </a:r>
          </a:p>
          <a:p>
            <a:pPr marL="342900" indent="-342900">
              <a:buFont typeface="+mj-lt"/>
              <a:buAutoNum type="arabicPeriod"/>
              <a:defRPr/>
            </a:pPr>
            <a:r>
              <a:rPr lang="en-GB" dirty="0">
                <a:solidFill>
                  <a:srgbClr val="0033CC"/>
                </a:solidFill>
                <a:latin typeface="+mj-lt"/>
                <a:sym typeface="Wingdings" pitchFamily="2" charset="2"/>
              </a:rPr>
              <a:t>Do you ensure inaction process for all the employees even for new supervisors covered with privies learning</a:t>
            </a:r>
            <a:r>
              <a:rPr lang="en-GB" dirty="0" smtClean="0">
                <a:solidFill>
                  <a:srgbClr val="0033CC"/>
                </a:solidFill>
                <a:latin typeface="+mj-lt"/>
                <a:sym typeface="Wingdings" pitchFamily="2" charset="2"/>
              </a:rPr>
              <a:t>?</a:t>
            </a:r>
          </a:p>
          <a:p>
            <a:pPr>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74810" y="934951"/>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20.03.2020    Incident title: HiPo#20</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385307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159548-21B4-4965-B6F7-19B995709D3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495</TotalTime>
  <Words>593</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vt:i4>
      </vt:variant>
    </vt:vector>
  </HeadingPairs>
  <TitlesOfParts>
    <vt:vector size="14" baseType="lpstr">
      <vt:lpstr>Arial</vt:lpstr>
      <vt:lpstr>Calibri</vt:lpstr>
      <vt:lpstr>Calibri Light</vt:lpstr>
      <vt:lpstr>DengXian</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83</cp:revision>
  <dcterms:created xsi:type="dcterms:W3CDTF">2018-09-24T07:27:56Z</dcterms:created>
  <dcterms:modified xsi:type="dcterms:W3CDTF">2020-10-28T11:09:25Z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