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8"/>
  </p:notesMasterIdLst>
  <p:sldIdLst>
    <p:sldId id="314" r:id="rId6"/>
    <p:sldId id="31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38B3"/>
    <a:srgbClr val="2710B0"/>
    <a:srgbClr val="CC330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43" autoAdjust="0"/>
    <p:restoredTop sz="94674"/>
  </p:normalViewPr>
  <p:slideViewPr>
    <p:cSldViewPr snapToGrid="0" snapToObjects="1">
      <p:cViewPr varScale="1">
        <p:scale>
          <a:sx n="100" d="100"/>
          <a:sy n="100" d="100"/>
        </p:scale>
        <p:origin x="108"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01/11/2020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a:t>Ensure all dates and titles are input </a:t>
            </a:r>
          </a:p>
          <a:p>
            <a:endParaRPr lang="en-US" dirty="0"/>
          </a:p>
          <a:p>
            <a:r>
              <a:rPr lang="en-US" dirty="0"/>
              <a:t>A short description should be provided without mentioning names of contractors or</a:t>
            </a:r>
            <a:r>
              <a:rPr lang="en-US" baseline="0" dirty="0"/>
              <a:t> individuals.  You should include, what happened, to who (by job title) and what injuries this resulted in.  Nothing more!</a:t>
            </a:r>
          </a:p>
          <a:p>
            <a:endParaRPr lang="en-US" baseline="0" dirty="0"/>
          </a:p>
          <a:p>
            <a:r>
              <a:rPr lang="en-US" baseline="0" dirty="0"/>
              <a:t>Four to five bullet points highlighting the main findings from the investigation.  Remember the target audience is the front line staff so this should be written in simple terms in a way that everyone can understand.</a:t>
            </a:r>
          </a:p>
          <a:p>
            <a:endParaRPr lang="en-US" baseline="0" dirty="0"/>
          </a:p>
          <a:p>
            <a:r>
              <a:rPr lang="en-US" baseline="0" dirty="0"/>
              <a:t>The strap line should be the main point you want to get across</a:t>
            </a:r>
          </a:p>
          <a:p>
            <a:endParaRPr lang="en-US" baseline="0" dirty="0"/>
          </a:p>
          <a:p>
            <a:r>
              <a:rPr lang="en-US" baseline="0" dirty="0"/>
              <a:t>The images should be self explanatory, what went wrong (if you create a reconstruction please ensure you do not put people at risk) and below how it should be done.   </a:t>
            </a:r>
            <a:endParaRPr lang="en-US" dirty="0"/>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1</a:t>
            </a:fld>
            <a:endParaRPr lang="en-US"/>
          </a:p>
        </p:txBody>
      </p:sp>
    </p:spTree>
    <p:extLst>
      <p:ext uri="{BB962C8B-B14F-4D97-AF65-F5344CB8AC3E}">
        <p14:creationId xmlns:p14="http://schemas.microsoft.com/office/powerpoint/2010/main" val="3574309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Ensure all dates and titles are input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Imagine you have to audit other companies to see if they could have the same issues.</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These questions should start</a:t>
            </a:r>
            <a:r>
              <a:rPr lang="en-US" baseline="0" dirty="0">
                <a:solidFill>
                  <a:srgbClr val="0033CC"/>
                </a:solidFill>
                <a:latin typeface="Arial" charset="0"/>
                <a:cs typeface="Arial" charset="0"/>
                <a:sym typeface="Wingdings" pitchFamily="2" charset="2"/>
              </a:rPr>
              <a:t> with: Do you ensure…………………?</a:t>
            </a:r>
            <a:endParaRPr lang="en-US" dirty="0">
              <a:latin typeface="Arial" charset="0"/>
              <a:cs typeface="Arial" charset="0"/>
            </a:endParaRPr>
          </a:p>
        </p:txBody>
      </p:sp>
      <p:sp>
        <p:nvSpPr>
          <p:cNvPr id="52228" name="Slide Number Placeholder 3"/>
          <p:cNvSpPr>
            <a:spLocks noGrp="1"/>
          </p:cNvSpPr>
          <p:nvPr>
            <p:ph type="sldNum" sz="quarter" idx="5"/>
          </p:nvPr>
        </p:nvSpPr>
        <p:spPr>
          <a:noFill/>
        </p:spPr>
        <p:txBody>
          <a:bodyPr/>
          <a:lstStyle/>
          <a:p>
            <a:fld id="{E6B2BACC-5893-4478-93DA-688A131F8366}" type="slidenum">
              <a:rPr lang="en-US" smtClean="0"/>
              <a:pPr/>
              <a:t>2</a:t>
            </a:fld>
            <a:endParaRPr lang="en-US"/>
          </a:p>
        </p:txBody>
      </p:sp>
    </p:spTree>
    <p:extLst>
      <p:ext uri="{BB962C8B-B14F-4D97-AF65-F5344CB8AC3E}">
        <p14:creationId xmlns:p14="http://schemas.microsoft.com/office/powerpoint/2010/main" val="697734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01/11/2020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01/11/2020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01/11/2020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CB20E9-F1D7-4215-B0B8-9261F74C594C}" type="datetime1">
              <a:rPr lang="en-US" smtClean="0"/>
              <a:t>01/11/2020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1570DC-E9CE-47B7-914B-CCCB34812D12}" type="datetime1">
              <a:rPr lang="en-US" smtClean="0"/>
              <a:t>01/11/2020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01/11/2020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8E3E44-24F4-4A1C-800C-6D9ECAE7974B}" type="datetime1">
              <a:rPr lang="en-US" smtClean="0"/>
              <a:t>01/11/2020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7FE653-A0E0-4FB0-90DA-8480B4419788}" type="datetime1">
              <a:rPr lang="en-US" smtClean="0"/>
              <a:t>01/11/2020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447A19-653E-48BE-A95B-6C8310E78F3C}" type="datetime1">
              <a:rPr lang="en-US" smtClean="0"/>
              <a:t>01/11/2020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01/11/2020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01/11/2020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01/11/2020</a:t>
            </a:fld>
            <a:endParaRPr lang="en-US"/>
          </a:p>
        </p:txBody>
      </p:sp>
      <p:sp>
        <p:nvSpPr>
          <p:cNvPr id="5" name="Footer Placeholder 4"/>
          <p:cNvSpPr>
            <a:spLocks noGrp="1"/>
          </p:cNvSpPr>
          <p:nvPr>
            <p:ph type="ftr" sz="quarter" idx="11"/>
          </p:nvPr>
        </p:nvSpPr>
        <p:spPr/>
        <p:txBody>
          <a:bodyPr/>
          <a:lstStyle/>
          <a:p>
            <a:r>
              <a:rPr lang="en-US" smtClean="0"/>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01/11/2020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119217-FA8F-484B-A6C3-2FD273B1E69E}" type="datetime1">
              <a:rPr lang="en-US" smtClean="0"/>
              <a:t>01/11/2020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E998F-5273-455B-8DC4-444548608F7A}" type="datetime1">
              <a:rPr lang="en-US" smtClean="0"/>
              <a:t>01/11/2020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01/11/2020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01/11/2020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01/11/2020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01/11/2020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01/11/2020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01/11/2020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01/11/2020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01/11/2020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V 1 (2020)</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01/11/2020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V 1 (2020)</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809550" y="3342319"/>
            <a:ext cx="2439474" cy="2113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780974" y="646114"/>
            <a:ext cx="2468050" cy="2209800"/>
          </a:xfrm>
          <a:prstGeom prst="rect">
            <a:avLst/>
          </a:prstGeom>
          <a:ln w="9525">
            <a:solidFill>
              <a:schemeClr val="tx1"/>
            </a:solidFill>
            <a:miter lim="800000"/>
            <a:headEnd/>
            <a:tailEnd/>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14339" name="Text Box 2"/>
          <p:cNvSpPr txBox="1">
            <a:spLocks noChangeArrowheads="1"/>
          </p:cNvSpPr>
          <p:nvPr/>
        </p:nvSpPr>
        <p:spPr bwMode="auto">
          <a:xfrm>
            <a:off x="456258" y="646114"/>
            <a:ext cx="8163787" cy="4985980"/>
          </a:xfrm>
          <a:prstGeom prst="rect">
            <a:avLst/>
          </a:prstGeom>
          <a:noFill/>
          <a:ln w="19050">
            <a:noFill/>
            <a:miter lim="800000"/>
            <a:headEnd/>
            <a:tailEnd/>
          </a:ln>
        </p:spPr>
        <p:txBody>
          <a:bodyPr wrap="square">
            <a:spAutoFit/>
          </a:bodyPr>
          <a:lstStyle/>
          <a:p>
            <a:pPr marL="114300" indent="-114300" algn="just">
              <a:defRPr/>
            </a:pPr>
            <a:r>
              <a:rPr lang="en-GB" b="1" dirty="0">
                <a:solidFill>
                  <a:srgbClr val="333399"/>
                </a:solidFill>
                <a:latin typeface="Tahoma" pitchFamily="34" charset="0"/>
              </a:rPr>
              <a:t>Date:</a:t>
            </a:r>
            <a:r>
              <a:rPr lang="en-US" b="1" dirty="0">
                <a:solidFill>
                  <a:srgbClr val="333399"/>
                </a:solidFill>
                <a:latin typeface="Tahoma" pitchFamily="34" charset="0"/>
              </a:rPr>
              <a:t> 24.03.2020 </a:t>
            </a:r>
            <a:r>
              <a:rPr lang="en-US" b="1" dirty="0" smtClean="0">
                <a:solidFill>
                  <a:srgbClr val="333399"/>
                </a:solidFill>
                <a:latin typeface="Tahoma" pitchFamily="34" charset="0"/>
              </a:rPr>
              <a:t>    Incident </a:t>
            </a:r>
            <a:r>
              <a:rPr lang="en-US" b="1" dirty="0">
                <a:solidFill>
                  <a:srgbClr val="333399"/>
                </a:solidFill>
                <a:latin typeface="Tahoma" pitchFamily="34" charset="0"/>
              </a:rPr>
              <a:t>title: </a:t>
            </a:r>
            <a:r>
              <a:rPr lang="en-US" b="1" dirty="0" smtClean="0">
                <a:solidFill>
                  <a:srgbClr val="333399"/>
                </a:solidFill>
                <a:latin typeface="Tahoma" pitchFamily="34" charset="0"/>
              </a:rPr>
              <a:t>HiPo#22</a:t>
            </a:r>
            <a:endParaRPr lang="en-US" sz="1600" b="1" dirty="0" smtClean="0">
              <a:solidFill>
                <a:srgbClr val="FF0000"/>
              </a:solidFill>
              <a:latin typeface="Tahoma" pitchFamily="34" charset="0"/>
            </a:endParaRPr>
          </a:p>
          <a:p>
            <a:pPr marL="114300" indent="-114300" algn="just">
              <a:defRPr/>
            </a:pPr>
            <a:endParaRPr lang="en-US" b="1" dirty="0" smtClean="0">
              <a:solidFill>
                <a:srgbClr val="FF0000"/>
              </a:solidFill>
              <a:latin typeface="Tahoma" pitchFamily="34" charset="0"/>
            </a:endParaRPr>
          </a:p>
          <a:p>
            <a:pPr marL="114300" indent="-114300" algn="just">
              <a:defRPr/>
            </a:pPr>
            <a:r>
              <a:rPr lang="en-US" b="1" dirty="0" smtClean="0">
                <a:solidFill>
                  <a:srgbClr val="FF0000"/>
                </a:solidFill>
                <a:latin typeface="Tahoma" pitchFamily="34" charset="0"/>
              </a:rPr>
              <a:t>What </a:t>
            </a:r>
            <a:r>
              <a:rPr lang="en-US" b="1" dirty="0">
                <a:solidFill>
                  <a:srgbClr val="FF0000"/>
                </a:solidFill>
                <a:latin typeface="Tahoma" pitchFamily="34" charset="0"/>
              </a:rPr>
              <a:t>happened? </a:t>
            </a:r>
          </a:p>
          <a:p>
            <a:pPr marL="114300" indent="-114300">
              <a:defRPr/>
            </a:pPr>
            <a:r>
              <a:rPr lang="en-US" b="1" dirty="0">
                <a:solidFill>
                  <a:srgbClr val="FF0000"/>
                </a:solidFill>
                <a:latin typeface="Tahoma" pitchFamily="34" charset="0"/>
              </a:rPr>
              <a:t> </a:t>
            </a:r>
            <a:r>
              <a:rPr lang="en-US" dirty="0" smtClean="0">
                <a:latin typeface="Calibri" panose="020F0502020204030204" pitchFamily="34" charset="0"/>
              </a:rPr>
              <a:t>During </a:t>
            </a:r>
            <a:r>
              <a:rPr lang="en-US" dirty="0">
                <a:latin typeface="Calibri" panose="020F0502020204030204" pitchFamily="34" charset="0"/>
              </a:rPr>
              <a:t>preparation for pressure test of BOP, Asst. Driller was lowering the traveling block with elevator by releasing the brakes. While doing so, the AD raised the brake handle lever which got stuck onto the driller console. As the traveling block lowered, AD tried to pull the brake handle lever, but by that time, the traveling block impacted on the rig floor handrail. No injury to personnel , no damages observed  </a:t>
            </a:r>
            <a:r>
              <a:rPr lang="en-US" dirty="0" smtClean="0">
                <a:latin typeface="Calibri" panose="020F0502020204030204" pitchFamily="34" charset="0"/>
              </a:rPr>
              <a:t>  on </a:t>
            </a:r>
            <a:r>
              <a:rPr lang="en-US" dirty="0">
                <a:latin typeface="Calibri" panose="020F0502020204030204" pitchFamily="34" charset="0"/>
              </a:rPr>
              <a:t>the traveling block, rig floor or </a:t>
            </a:r>
            <a:r>
              <a:rPr lang="en-US" dirty="0" smtClean="0">
                <a:latin typeface="Calibri" panose="020F0502020204030204" pitchFamily="34" charset="0"/>
              </a:rPr>
              <a:t>elevator.</a:t>
            </a:r>
            <a:endParaRPr lang="en-US" dirty="0">
              <a:latin typeface="Calibri" panose="020F0502020204030204" pitchFamily="34" charset="0"/>
            </a:endParaRPr>
          </a:p>
          <a:p>
            <a:endParaRPr lang="en-US" sz="600" dirty="0">
              <a:solidFill>
                <a:srgbClr val="000000"/>
              </a:solidFill>
              <a:latin typeface="Arial" charset="0"/>
            </a:endParaRPr>
          </a:p>
          <a:p>
            <a:pPr marL="114300" indent="-114300" algn="just">
              <a:defRPr/>
            </a:pPr>
            <a:endParaRPr lang="en-US" sz="1600" b="1" dirty="0" smtClean="0">
              <a:solidFill>
                <a:srgbClr val="333399"/>
              </a:solidFill>
              <a:latin typeface="Tahoma" pitchFamily="34" charset="0"/>
            </a:endParaRPr>
          </a:p>
          <a:p>
            <a:pPr marL="114300" indent="-114300" algn="just">
              <a:defRPr/>
            </a:pPr>
            <a:r>
              <a:rPr lang="en-US" sz="1600" b="1" dirty="0" smtClean="0">
                <a:solidFill>
                  <a:srgbClr val="333399"/>
                </a:solidFill>
                <a:latin typeface="Tahoma" pitchFamily="34" charset="0"/>
              </a:rPr>
              <a:t>Your </a:t>
            </a:r>
            <a:r>
              <a:rPr lang="en-US" sz="1600" b="1" dirty="0">
                <a:solidFill>
                  <a:srgbClr val="333399"/>
                </a:solidFill>
                <a:latin typeface="Tahoma" pitchFamily="34" charset="0"/>
              </a:rPr>
              <a:t>learning from this incident..</a:t>
            </a:r>
          </a:p>
          <a:p>
            <a:pPr marL="114300" indent="-114300" algn="just">
              <a:defRPr/>
            </a:pPr>
            <a:endParaRPr lang="en-US" sz="600" dirty="0">
              <a:solidFill>
                <a:srgbClr val="000000"/>
              </a:solidFill>
              <a:latin typeface="Arial" charset="0"/>
            </a:endParaRPr>
          </a:p>
          <a:p>
            <a:pPr marL="285750" indent="-285750">
              <a:buFont typeface="Arial" panose="020B0604020202020204" pitchFamily="34" charset="0"/>
              <a:buChar char="•"/>
            </a:pPr>
            <a:r>
              <a:rPr lang="en-US" dirty="0" smtClean="0"/>
              <a:t> </a:t>
            </a:r>
            <a:r>
              <a:rPr lang="en-US" sz="1600" dirty="0"/>
              <a:t>Always ensure that the Assistant driller should only operate the brakes when he is supervised.</a:t>
            </a:r>
          </a:p>
          <a:p>
            <a:pPr marL="285750" indent="-285750">
              <a:buFont typeface="Arial" panose="020B0604020202020204" pitchFamily="34" charset="0"/>
              <a:buChar char="•"/>
            </a:pPr>
            <a:r>
              <a:rPr lang="en-US" sz="1600" dirty="0" smtClean="0"/>
              <a:t>Always </a:t>
            </a:r>
            <a:r>
              <a:rPr lang="en-US" sz="1600" dirty="0"/>
              <a:t>ensure that the driller console in the doghouse has enough clearance for proper functioning of the brake.</a:t>
            </a:r>
          </a:p>
          <a:p>
            <a:pPr marL="285750" indent="-285750">
              <a:buFont typeface="Arial" panose="020B0604020202020204" pitchFamily="34" charset="0"/>
              <a:buChar char="•"/>
            </a:pPr>
            <a:r>
              <a:rPr lang="en-US" sz="1600" dirty="0" smtClean="0"/>
              <a:t>Always </a:t>
            </a:r>
            <a:r>
              <a:rPr lang="en-US" sz="1600" dirty="0"/>
              <a:t>ensure that the emergency brake system works effectively in time of need.</a:t>
            </a:r>
          </a:p>
          <a:p>
            <a:pPr marL="285750" indent="-285750">
              <a:buFont typeface="Arial" panose="020B0604020202020204" pitchFamily="34" charset="0"/>
              <a:buChar char="•"/>
            </a:pPr>
            <a:r>
              <a:rPr lang="en-US" sz="1600" dirty="0" smtClean="0"/>
              <a:t>Always </a:t>
            </a:r>
            <a:r>
              <a:rPr lang="en-US" sz="1600" dirty="0"/>
              <a:t>ensure that all removed parts are fixed back in the equipment after maintenance.</a:t>
            </a:r>
          </a:p>
          <a:p>
            <a:endParaRPr lang="en-US" sz="1400" dirty="0"/>
          </a:p>
        </p:txBody>
      </p:sp>
      <p:sp>
        <p:nvSpPr>
          <p:cNvPr id="16" name="Text Box 12"/>
          <p:cNvSpPr txBox="1">
            <a:spLocks noChangeArrowheads="1"/>
          </p:cNvSpPr>
          <p:nvPr/>
        </p:nvSpPr>
        <p:spPr bwMode="auto">
          <a:xfrm>
            <a:off x="2743200" y="1"/>
            <a:ext cx="7056438" cy="646113"/>
          </a:xfrm>
          <a:prstGeom prst="rect">
            <a:avLst/>
          </a:prstGeom>
          <a:noFill/>
          <a:ln w="9525">
            <a:noFill/>
            <a:miter lim="800000"/>
            <a:headEnd/>
            <a:tailEnd/>
          </a:ln>
        </p:spPr>
        <p:txBody>
          <a:bodyPr>
            <a:spAutoFit/>
          </a:bodyPr>
          <a:lstStyle/>
          <a:p>
            <a:pPr algn="ctr">
              <a:defRPr/>
            </a:pPr>
            <a:r>
              <a:rPr lang="en-GB" sz="3600" b="1" dirty="0">
                <a:latin typeface="+mj-lt"/>
              </a:rPr>
              <a:t>PDO Second Alert</a:t>
            </a:r>
          </a:p>
        </p:txBody>
      </p:sp>
      <p:sp>
        <p:nvSpPr>
          <p:cNvPr id="12" name="TextBox 16"/>
          <p:cNvSpPr txBox="1">
            <a:spLocks noChangeArrowheads="1"/>
          </p:cNvSpPr>
          <p:nvPr/>
        </p:nvSpPr>
        <p:spPr bwMode="auto">
          <a:xfrm>
            <a:off x="456258" y="5801975"/>
            <a:ext cx="7344717" cy="323165"/>
          </a:xfrm>
          <a:prstGeom prst="rect">
            <a:avLst/>
          </a:prstGeom>
          <a:solidFill>
            <a:srgbClr val="0070C0"/>
          </a:solidFill>
          <a:ln w="9525">
            <a:noFill/>
            <a:miter lim="800000"/>
            <a:headEnd/>
            <a:tailEnd/>
          </a:ln>
        </p:spPr>
        <p:txBody>
          <a:bodyPr wrap="square">
            <a:spAutoFit/>
          </a:bodyPr>
          <a:lstStyle/>
          <a:p>
            <a:pPr algn="ctr"/>
            <a:r>
              <a:rPr lang="en-US" sz="1500" b="1" dirty="0">
                <a:solidFill>
                  <a:srgbClr val="FFFF00"/>
                </a:solidFill>
                <a:latin typeface="Tahoma" panose="020B0604030504040204" pitchFamily="34" charset="0"/>
                <a:ea typeface="Tahoma" panose="020B0604030504040204" pitchFamily="34" charset="0"/>
                <a:cs typeface="Tahoma" panose="020B0604030504040204" pitchFamily="34" charset="0"/>
              </a:rPr>
              <a:t>Always ensure that the pathway for the brake handle bar is unobstructed..</a:t>
            </a:r>
          </a:p>
        </p:txBody>
      </p:sp>
      <p:cxnSp>
        <p:nvCxnSpPr>
          <p:cNvPr id="14" name="Straight Arrow Connector 13"/>
          <p:cNvCxnSpPr/>
          <p:nvPr/>
        </p:nvCxnSpPr>
        <p:spPr>
          <a:xfrm flipH="1" flipV="1">
            <a:off x="9650870" y="2246313"/>
            <a:ext cx="888030" cy="94162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483572" y="2926728"/>
            <a:ext cx="3470275"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00" dirty="0">
                <a:solidFill>
                  <a:schemeClr val="tx1"/>
                </a:solidFill>
                <a:latin typeface="Calibri" panose="020F0502020204030204" pitchFamily="34" charset="0"/>
              </a:rPr>
              <a:t>Missing  cover of the console caused stuck</a:t>
            </a:r>
          </a:p>
        </p:txBody>
      </p:sp>
      <p:pic>
        <p:nvPicPr>
          <p:cNvPr id="20" name="Picture 7" descr="Image result for right and wrong symbols"/>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842623" y="705443"/>
            <a:ext cx="377825" cy="377825"/>
          </a:xfrm>
          <a:prstGeom prst="rect">
            <a:avLst/>
          </a:prstGeom>
          <a:noFill/>
        </p:spPr>
      </p:pic>
      <p:cxnSp>
        <p:nvCxnSpPr>
          <p:cNvPr id="26" name="Straight Arrow Connector 25"/>
          <p:cNvCxnSpPr/>
          <p:nvPr/>
        </p:nvCxnSpPr>
        <p:spPr>
          <a:xfrm rot="16200000" flipV="1">
            <a:off x="9544825" y="4910772"/>
            <a:ext cx="950950" cy="5334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8991600" y="5548646"/>
            <a:ext cx="2257424" cy="33855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600" dirty="0">
                <a:solidFill>
                  <a:schemeClr val="tx1"/>
                </a:solidFill>
                <a:latin typeface="Calibri" panose="020F0502020204030204" pitchFamily="34" charset="0"/>
              </a:rPr>
              <a:t>Cover install in the Cabin</a:t>
            </a:r>
          </a:p>
        </p:txBody>
      </p:sp>
      <p:pic>
        <p:nvPicPr>
          <p:cNvPr id="22" name="Picture 5" descr="Image result for right and wrong symbols"/>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940392" y="3393864"/>
            <a:ext cx="308632" cy="390022"/>
          </a:xfrm>
          <a:prstGeom prst="rect">
            <a:avLst/>
          </a:prstGeom>
          <a:noFill/>
        </p:spPr>
      </p:pic>
      <p:sp>
        <p:nvSpPr>
          <p:cNvPr id="13" name="Rectangle 12"/>
          <p:cNvSpPr>
            <a:spLocks noChangeArrowheads="1"/>
          </p:cNvSpPr>
          <p:nvPr/>
        </p:nvSpPr>
        <p:spPr bwMode="auto">
          <a:xfrm>
            <a:off x="456258" y="6264313"/>
            <a:ext cx="7814150" cy="400110"/>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0D38B3"/>
                </a:solidFill>
                <a:latin typeface="Arial" panose="020B0604020202020204" pitchFamily="34" charset="0"/>
                <a:cs typeface="Arial" panose="020B0604020202020204" pitchFamily="34" charset="0"/>
              </a:rPr>
              <a:t>Target</a:t>
            </a:r>
            <a:r>
              <a:rPr lang="en-US" sz="2000" b="1" dirty="0" smtClean="0">
                <a:solidFill>
                  <a:srgbClr val="0D38B3"/>
                </a:solidFill>
                <a:latin typeface="+mj-lt"/>
                <a:cs typeface="Calibri" pitchFamily="34" charset="0"/>
              </a:rPr>
              <a:t> </a:t>
            </a:r>
            <a:r>
              <a:rPr lang="en-US" sz="2000" b="1" dirty="0" smtClean="0">
                <a:solidFill>
                  <a:srgbClr val="0D38B3"/>
                </a:solidFill>
                <a:latin typeface="Arial" panose="020B0604020202020204" pitchFamily="34" charset="0"/>
                <a:cs typeface="Arial" panose="020B0604020202020204" pitchFamily="34" charset="0"/>
              </a:rPr>
              <a:t>Audience: </a:t>
            </a:r>
            <a:r>
              <a:rPr lang="en-US" sz="1600" b="1" dirty="0" smtClean="0"/>
              <a:t>Drilling, Operation </a:t>
            </a:r>
            <a:endParaRPr lang="en-US" sz="2000" b="1" dirty="0" smtClean="0">
              <a:solidFill>
                <a:srgbClr val="0D38B3"/>
              </a:solidFill>
              <a:latin typeface="+mj-lt"/>
              <a:cs typeface="Calibri" pitchFamily="34" charset="0"/>
            </a:endParaRPr>
          </a:p>
        </p:txBody>
      </p:sp>
    </p:spTree>
    <p:extLst>
      <p:ext uri="{BB962C8B-B14F-4D97-AF65-F5344CB8AC3E}">
        <p14:creationId xmlns:p14="http://schemas.microsoft.com/office/powerpoint/2010/main" val="360328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1033714" y="1232068"/>
            <a:ext cx="9177085" cy="4154984"/>
          </a:xfrm>
          <a:prstGeom prst="rect">
            <a:avLst/>
          </a:prstGeom>
          <a:noFill/>
          <a:ln w="19050">
            <a:noFill/>
            <a:miter lim="800000"/>
            <a:headEnd/>
            <a:tailEnd/>
          </a:ln>
        </p:spPr>
        <p:txBody>
          <a:bodyPr wrap="square">
            <a:spAutoFit/>
          </a:bodyPr>
          <a:lstStyle/>
          <a:p>
            <a:pPr algn="just" eaLnBrk="1" hangingPunct="1">
              <a:spcBef>
                <a:spcPct val="50000"/>
              </a:spcBef>
              <a:defRPr/>
            </a:pPr>
            <a:endParaRPr lang="en-US" sz="600" dirty="0">
              <a:solidFill>
                <a:srgbClr val="000000"/>
              </a:solidFill>
              <a:latin typeface="Arial" charset="0"/>
            </a:endParaRPr>
          </a:p>
          <a:p>
            <a:pPr marL="173038" indent="-173038">
              <a:defRPr/>
            </a:pPr>
            <a:endParaRPr lang="en-US" sz="600" dirty="0">
              <a:solidFill>
                <a:srgbClr val="000000"/>
              </a:solidFill>
              <a:latin typeface="Arial" charset="0"/>
            </a:endParaRPr>
          </a:p>
          <a:p>
            <a:pPr marL="342900" indent="-342900">
              <a:defRPr/>
            </a:pPr>
            <a:r>
              <a:rPr lang="en-US" sz="1600" b="1" dirty="0">
                <a:solidFill>
                  <a:srgbClr val="FF0000"/>
                </a:solidFill>
                <a:latin typeface="Tahoma" pitchFamily="34" charset="0"/>
              </a:rPr>
              <a:t>As a learning from this incident and ensure continual improvement all contract</a:t>
            </a:r>
          </a:p>
          <a:p>
            <a:pPr marL="342900" indent="-342900">
              <a:defRPr/>
            </a:pPr>
            <a:r>
              <a:rPr lang="en-US" sz="1600" b="1" dirty="0">
                <a:solidFill>
                  <a:srgbClr val="FF0000"/>
                </a:solidFill>
                <a:latin typeface="Tahoma" pitchFamily="34" charset="0"/>
              </a:rPr>
              <a:t>managers must review their HSE HEMP against the questions asked below        </a:t>
            </a:r>
          </a:p>
          <a:p>
            <a:pPr marL="342900" indent="-342900">
              <a:defRPr/>
            </a:pPr>
            <a:endParaRPr lang="en-US" sz="1600" b="1" dirty="0">
              <a:solidFill>
                <a:srgbClr val="FF0000"/>
              </a:solidFill>
              <a:latin typeface="Tahoma" pitchFamily="34" charset="0"/>
            </a:endParaRPr>
          </a:p>
          <a:p>
            <a:pPr marL="342900" indent="-342900">
              <a:defRPr/>
            </a:pPr>
            <a:r>
              <a:rPr lang="en-US" sz="1600" b="1" dirty="0">
                <a:solidFill>
                  <a:srgbClr val="0000FF"/>
                </a:solidFill>
                <a:latin typeface="Tahoma" pitchFamily="34" charset="0"/>
              </a:rPr>
              <a:t>Confirm the following:</a:t>
            </a:r>
            <a:endParaRPr lang="en-US" sz="1600" dirty="0">
              <a:solidFill>
                <a:srgbClr val="0000FF"/>
              </a:solidFill>
              <a:latin typeface="Tahoma" pitchFamily="34" charset="0"/>
            </a:endParaRPr>
          </a:p>
          <a:p>
            <a:pPr marL="342900" indent="-342900">
              <a:defRPr/>
            </a:pPr>
            <a:endParaRPr lang="en-US" sz="1400" dirty="0">
              <a:solidFill>
                <a:srgbClr val="0D38B3"/>
              </a:solidFill>
              <a:latin typeface="Arial" charset="0"/>
            </a:endParaRPr>
          </a:p>
          <a:p>
            <a:pPr marL="342900" indent="-342900">
              <a:buFont typeface="+mj-lt"/>
              <a:buAutoNum type="arabicPeriod"/>
              <a:defRPr/>
            </a:pPr>
            <a:r>
              <a:rPr lang="en-US" dirty="0">
                <a:solidFill>
                  <a:srgbClr val="0D38B3"/>
                </a:solidFill>
                <a:latin typeface="+mj-lt"/>
                <a:sym typeface="Wingdings" pitchFamily="2" charset="2"/>
              </a:rPr>
              <a:t>Do you ensure Assistant Driller is not operating the brakes when he is unsupervised? </a:t>
            </a:r>
          </a:p>
          <a:p>
            <a:pPr marL="342900" indent="-342900">
              <a:buFont typeface="+mj-lt"/>
              <a:buAutoNum type="arabicPeriod"/>
              <a:defRPr/>
            </a:pPr>
            <a:r>
              <a:rPr lang="en-US" dirty="0">
                <a:solidFill>
                  <a:srgbClr val="0D38B3"/>
                </a:solidFill>
                <a:latin typeface="+mj-lt"/>
                <a:sym typeface="Wingdings" pitchFamily="2" charset="2"/>
              </a:rPr>
              <a:t>Do you ensure that the brake handle lever has an unobstructed pathway?</a:t>
            </a:r>
          </a:p>
          <a:p>
            <a:pPr marL="342900" indent="-342900">
              <a:buFont typeface="+mj-lt"/>
              <a:buAutoNum type="arabicPeriod"/>
              <a:defRPr/>
            </a:pPr>
            <a:r>
              <a:rPr lang="en-US" dirty="0">
                <a:solidFill>
                  <a:srgbClr val="0D38B3"/>
                </a:solidFill>
                <a:latin typeface="+mj-lt"/>
                <a:sym typeface="Wingdings" pitchFamily="2" charset="2"/>
              </a:rPr>
              <a:t>Do you ensure that MOC is in use for any change in SCE?</a:t>
            </a:r>
          </a:p>
          <a:p>
            <a:pPr marL="342900" indent="-342900">
              <a:buFont typeface="+mj-lt"/>
              <a:buAutoNum type="arabicPeriod"/>
              <a:defRPr/>
            </a:pPr>
            <a:r>
              <a:rPr lang="en-US" dirty="0">
                <a:solidFill>
                  <a:srgbClr val="0D38B3"/>
                </a:solidFill>
                <a:latin typeface="+mj-lt"/>
                <a:sym typeface="Wingdings" pitchFamily="2" charset="2"/>
              </a:rPr>
              <a:t>Do you ensure that proper function tests are carried out on critical equipment such as emergency brakes?</a:t>
            </a:r>
          </a:p>
          <a:p>
            <a:pPr marL="342900" indent="-342900">
              <a:buFont typeface="+mj-lt"/>
              <a:buAutoNum type="arabicPeriod"/>
              <a:defRPr/>
            </a:pPr>
            <a:r>
              <a:rPr lang="en-US" dirty="0">
                <a:solidFill>
                  <a:srgbClr val="0D38B3"/>
                </a:solidFill>
                <a:latin typeface="+mj-lt"/>
                <a:sym typeface="Wingdings" pitchFamily="2" charset="2"/>
              </a:rPr>
              <a:t>Do you ensure that assurance performed after maintenance for driller console?</a:t>
            </a:r>
          </a:p>
          <a:p>
            <a:pPr marL="342900" indent="-342900">
              <a:buFont typeface="+mj-lt"/>
              <a:buAutoNum type="arabicPeriod"/>
              <a:defRPr/>
            </a:pPr>
            <a:r>
              <a:rPr lang="en-US" dirty="0">
                <a:solidFill>
                  <a:srgbClr val="0D38B3"/>
                </a:solidFill>
                <a:latin typeface="+mj-lt"/>
                <a:sym typeface="Wingdings" pitchFamily="2" charset="2"/>
              </a:rPr>
              <a:t>Do you ensure that SCE log is visualize, updated and fully functioning?</a:t>
            </a:r>
          </a:p>
          <a:p>
            <a:pPr eaLnBrk="1" hangingPunct="1">
              <a:defRPr/>
            </a:pPr>
            <a:endParaRPr lang="en-US" sz="1400" dirty="0" smtClean="0">
              <a:solidFill>
                <a:srgbClr val="0033CC"/>
              </a:solidFill>
              <a:latin typeface="+mj-lt"/>
              <a:sym typeface="Wingdings" pitchFamily="2" charset="2"/>
            </a:endParaRPr>
          </a:p>
          <a:p>
            <a:pPr eaLnBrk="1" hangingPunct="1">
              <a:defRPr/>
            </a:pPr>
            <a:endParaRPr lang="en-US" sz="1400" dirty="0">
              <a:solidFill>
                <a:srgbClr val="0033CC"/>
              </a:solidFill>
              <a:latin typeface="+mj-lt"/>
              <a:sym typeface="Wingdings" pitchFamily="2" charset="2"/>
            </a:endParaRPr>
          </a:p>
          <a:p>
            <a:pPr marL="342900" indent="-342900">
              <a:defRPr/>
            </a:pPr>
            <a:endParaRPr lang="en-US" sz="1000" i="1" dirty="0">
              <a:solidFill>
                <a:srgbClr val="0033CC"/>
              </a:solidFill>
              <a:latin typeface="+mj-lt"/>
              <a:sym typeface="Wingdings" pitchFamily="2" charset="2"/>
            </a:endParaRPr>
          </a:p>
          <a:p>
            <a:pPr marL="342900" indent="-342900">
              <a:defRPr/>
            </a:pPr>
            <a:r>
              <a:rPr lang="en-US" sz="1000" i="1" dirty="0">
                <a:solidFill>
                  <a:srgbClr val="0033CC"/>
                </a:solidFill>
                <a:latin typeface="+mj-lt"/>
                <a:sym typeface="Wingdings" pitchFamily="2" charset="2"/>
              </a:rPr>
              <a:t> If the answer is NO to any of the above questions please ensure you take action to correct this finding. </a:t>
            </a:r>
          </a:p>
        </p:txBody>
      </p:sp>
      <p:grpSp>
        <p:nvGrpSpPr>
          <p:cNvPr id="27651" name="Group 9"/>
          <p:cNvGrpSpPr>
            <a:grpSpLocks/>
          </p:cNvGrpSpPr>
          <p:nvPr/>
        </p:nvGrpSpPr>
        <p:grpSpPr bwMode="auto">
          <a:xfrm>
            <a:off x="1536701" y="-228600"/>
            <a:ext cx="8920163" cy="990600"/>
            <a:chOff x="9" y="-144"/>
            <a:chExt cx="6087" cy="624"/>
          </a:xfrm>
        </p:grpSpPr>
        <p:sp>
          <p:nvSpPr>
            <p:cNvPr id="27654"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algn="ctr" eaLnBrk="1" hangingPunct="1"/>
              <a:endParaRPr lang="en-GB" sz="2000">
                <a:solidFill>
                  <a:srgbClr val="000000"/>
                </a:solidFill>
                <a:latin typeface="Arial" charset="0"/>
              </a:endParaRPr>
            </a:p>
          </p:txBody>
        </p:sp>
        <p:sp>
          <p:nvSpPr>
            <p:cNvPr id="17414" name="Text Box 12"/>
            <p:cNvSpPr txBox="1">
              <a:spLocks noChangeArrowheads="1"/>
            </p:cNvSpPr>
            <p:nvPr/>
          </p:nvSpPr>
          <p:spPr bwMode="auto">
            <a:xfrm>
              <a:off x="676" y="0"/>
              <a:ext cx="4815" cy="407"/>
            </a:xfrm>
            <a:prstGeom prst="rect">
              <a:avLst/>
            </a:prstGeom>
            <a:noFill/>
            <a:ln w="9525">
              <a:noFill/>
              <a:miter lim="800000"/>
              <a:headEnd/>
              <a:tailEnd/>
            </a:ln>
          </p:spPr>
          <p:txBody>
            <a:bodyPr>
              <a:spAutoFit/>
            </a:bodyPr>
            <a:lstStyle/>
            <a:p>
              <a:pPr algn="ctr">
                <a:defRPr/>
              </a:pPr>
              <a:r>
                <a:rPr lang="en-GB" sz="3600" b="1" dirty="0">
                  <a:latin typeface="+mj-lt"/>
                </a:rPr>
                <a:t>Management self audit </a:t>
              </a:r>
            </a:p>
          </p:txBody>
        </p:sp>
        <p:sp>
          <p:nvSpPr>
            <p:cNvPr id="27656" name="Text Box 13"/>
            <p:cNvSpPr txBox="1">
              <a:spLocks noChangeArrowheads="1"/>
            </p:cNvSpPr>
            <p:nvPr/>
          </p:nvSpPr>
          <p:spPr bwMode="auto">
            <a:xfrm>
              <a:off x="9" y="0"/>
              <a:ext cx="1144" cy="174"/>
            </a:xfrm>
            <a:prstGeom prst="rect">
              <a:avLst/>
            </a:prstGeom>
            <a:noFill/>
            <a:ln w="19050">
              <a:noFill/>
              <a:miter lim="800000"/>
              <a:headEnd/>
              <a:tailEnd/>
            </a:ln>
          </p:spPr>
          <p:txBody>
            <a:bodyPr>
              <a:spAutoFit/>
            </a:bodyPr>
            <a:lstStyle/>
            <a:p>
              <a:pPr algn="ctr">
                <a:spcBef>
                  <a:spcPct val="10000"/>
                </a:spcBef>
              </a:pPr>
              <a:endParaRPr lang="en-GB" sz="1200" b="1">
                <a:solidFill>
                  <a:srgbClr val="000000"/>
                </a:solidFill>
                <a:latin typeface="Arial" charset="0"/>
              </a:endParaRPr>
            </a:p>
          </p:txBody>
        </p:sp>
        <p:sp>
          <p:nvSpPr>
            <p:cNvPr id="27657"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algn="ctr"/>
              <a:endParaRPr lang="en-US" sz="3600" kern="10">
                <a:ln w="9525">
                  <a:solidFill>
                    <a:srgbClr val="000000"/>
                  </a:solidFill>
                  <a:round/>
                  <a:headEnd/>
                  <a:tailEnd/>
                </a:ln>
                <a:solidFill>
                  <a:srgbClr val="000000"/>
                </a:solidFill>
                <a:latin typeface="Arial"/>
                <a:cs typeface="Arial"/>
              </a:endParaRPr>
            </a:p>
          </p:txBody>
        </p:sp>
      </p:grpSp>
      <p:sp>
        <p:nvSpPr>
          <p:cNvPr id="27653" name="Rectangle 8"/>
          <p:cNvSpPr>
            <a:spLocks noChangeArrowheads="1"/>
          </p:cNvSpPr>
          <p:nvPr/>
        </p:nvSpPr>
        <p:spPr bwMode="auto">
          <a:xfrm>
            <a:off x="1033714" y="842143"/>
            <a:ext cx="5298245" cy="369332"/>
          </a:xfrm>
          <a:prstGeom prst="rect">
            <a:avLst/>
          </a:prstGeom>
          <a:noFill/>
          <a:ln w="9525">
            <a:noFill/>
            <a:miter lim="800000"/>
            <a:headEnd/>
            <a:tailEnd/>
          </a:ln>
        </p:spPr>
        <p:txBody>
          <a:bodyPr wrap="none">
            <a:spAutoFit/>
          </a:bodyPr>
          <a:lstStyle/>
          <a:p>
            <a:pPr marL="114300" indent="-114300" algn="just">
              <a:defRPr/>
            </a:pPr>
            <a:r>
              <a:rPr lang="en-GB" b="1" dirty="0">
                <a:solidFill>
                  <a:srgbClr val="333399"/>
                </a:solidFill>
                <a:latin typeface="Tahoma" pitchFamily="34" charset="0"/>
              </a:rPr>
              <a:t>Date:</a:t>
            </a:r>
            <a:r>
              <a:rPr lang="en-US" b="1" dirty="0">
                <a:solidFill>
                  <a:srgbClr val="333399"/>
                </a:solidFill>
                <a:latin typeface="Tahoma" pitchFamily="34" charset="0"/>
              </a:rPr>
              <a:t> 24.03.2020     Incident title: </a:t>
            </a:r>
            <a:r>
              <a:rPr lang="en-US" b="1" dirty="0" smtClean="0">
                <a:solidFill>
                  <a:srgbClr val="333399"/>
                </a:solidFill>
                <a:latin typeface="Tahoma" pitchFamily="34" charset="0"/>
              </a:rPr>
              <a:t>HiPo#22 </a:t>
            </a:r>
            <a:endParaRPr lang="en-US" b="1" strike="sngStrike" dirty="0">
              <a:latin typeface="Tahoma" pitchFamily="34" charset="0"/>
            </a:endParaRPr>
          </a:p>
        </p:txBody>
      </p:sp>
    </p:spTree>
    <p:extLst>
      <p:ext uri="{BB962C8B-B14F-4D97-AF65-F5344CB8AC3E}">
        <p14:creationId xmlns:p14="http://schemas.microsoft.com/office/powerpoint/2010/main" val="95276209"/>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92414</DocId>
    <ImageCreateDate xmlns="4880E4F8-4B7D-4BDD-91E3-E10D47036ECA" xsi:nil="true"/>
    <wic_System_Copyright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9DDB73E-D29F-4A70-9170-BB996FF82B21}"/>
</file>

<file path=customXml/itemProps2.xml><?xml version="1.0" encoding="utf-8"?>
<ds:datastoreItem xmlns:ds="http://schemas.openxmlformats.org/officeDocument/2006/customXml" ds:itemID="{ECEB1FCF-0E89-482E-A62E-598FF58845D8}"/>
</file>

<file path=customXml/itemProps3.xml><?xml version="1.0" encoding="utf-8"?>
<ds:datastoreItem xmlns:ds="http://schemas.openxmlformats.org/officeDocument/2006/customXml" ds:itemID="{5643A46C-72B3-4012-8CB2-E0E23D8B71D1}"/>
</file>

<file path=docProps/app.xml><?xml version="1.0" encoding="utf-8"?>
<Properties xmlns="http://schemas.openxmlformats.org/officeDocument/2006/extended-properties" xmlns:vt="http://schemas.openxmlformats.org/officeDocument/2006/docPropsVTypes">
  <TotalTime>562</TotalTime>
  <Words>559</Words>
  <Application>Microsoft Office PowerPoint</Application>
  <PresentationFormat>Widescreen</PresentationFormat>
  <Paragraphs>54</Paragraphs>
  <Slides>2</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vt:i4>
      </vt:variant>
    </vt:vector>
  </HeadingPairs>
  <TitlesOfParts>
    <vt:vector size="11" baseType="lpstr">
      <vt:lpstr>Arial</vt:lpstr>
      <vt:lpstr>Calibri</vt:lpstr>
      <vt:lpstr>Calibri Light</vt:lpstr>
      <vt:lpstr>Gill Sans</vt:lpstr>
      <vt:lpstr>Gill Sans Light</vt:lpstr>
      <vt:lpstr>Tahoma</vt:lpstr>
      <vt:lpstr>Wingdings</vt:lpstr>
      <vt:lpstr>Office Theme</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Al Qasmi, Ibrahim MSE35</cp:lastModifiedBy>
  <cp:revision>90</cp:revision>
  <dcterms:created xsi:type="dcterms:W3CDTF">2018-09-24T07:27:56Z</dcterms:created>
  <dcterms:modified xsi:type="dcterms:W3CDTF">2020-11-01T12:00:58Z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