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2710B0"/>
    <a:srgbClr val="CC3300"/>
    <a:srgbClr val="0D38B3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39815" y="702900"/>
            <a:ext cx="7367935" cy="4739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01.04.2020      Incident 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LTI#05, Neck Injury </a:t>
            </a:r>
          </a:p>
          <a:p>
            <a:pPr marL="114300" indent="-114300" algn="just">
              <a:defRPr/>
            </a:pPr>
            <a:endParaRPr lang="en-US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</a:p>
          <a:p>
            <a:r>
              <a:rPr lang="en-GB" dirty="0" smtClean="0">
                <a:cs typeface="Arial" pitchFamily="34" charset="0"/>
              </a:rPr>
              <a:t>While </a:t>
            </a:r>
            <a:r>
              <a:rPr lang="en-GB" dirty="0">
                <a:cs typeface="Arial" pitchFamily="34" charset="0"/>
              </a:rPr>
              <a:t>commuting supervisory Staffs from camp towards the site, the bus has entered through gate and followed through the diverted graded road. The bus driver was over-speeding did not noticed a recently constructed Speed hump and drove over it. This resulted into a civil foreman seated on the middle seat of the last row thrown upward and struck his head to the roof sustaining a neck injury.</a:t>
            </a:r>
          </a:p>
          <a:p>
            <a:pPr marL="342900" indent="-342900">
              <a:defRPr/>
            </a:pPr>
            <a:endParaRPr lang="en-US" sz="7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.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7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Always </a:t>
            </a:r>
            <a:r>
              <a:rPr lang="en-US" dirty="0">
                <a:cs typeface="Arial" pitchFamily="34" charset="0"/>
              </a:rPr>
              <a:t>fasten your seat belt in vehicle.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Ensure you intervene your co-passenger, if not fastening the seatbelt.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Driver to always pay attention on road conditions at all the time.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Driver to ensure than all passenger has fastened their seatbelt, prior starting the journey.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83113" y="5527205"/>
            <a:ext cx="6779712" cy="584775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FFFF00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REMEMBER, Two Wrongs (No seat belt &amp; Over-speeding) Never Makes </a:t>
            </a:r>
            <a:r>
              <a:rPr lang="en-US" dirty="0" smtClean="0"/>
              <a:t> a Right</a:t>
            </a:r>
            <a:r>
              <a:rPr lang="en-US" dirty="0"/>
              <a:t>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17500" y="3558709"/>
            <a:ext cx="3613165" cy="2946261"/>
            <a:chOff x="6172200" y="3759339"/>
            <a:chExt cx="2826286" cy="29462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1BF3EA-E91D-41B2-986C-C4296B184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2200" y="3759339"/>
              <a:ext cx="2826286" cy="2946261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7307798" y="4013061"/>
              <a:ext cx="55509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A60A43-C8A8-4A91-8108-33A1FB5BB6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562" y="585038"/>
            <a:ext cx="3612323" cy="2743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9339289" y="730811"/>
            <a:ext cx="70947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17" name="Group 131">
            <a:extLst>
              <a:ext uri="{FF2B5EF4-FFF2-40B4-BE49-F238E27FC236}">
                <a16:creationId xmlns:a16="http://schemas.microsoft.com/office/drawing/2014/main" id="{8FE06BFB-6AF4-4BDD-8701-E6D8DCDDEC4B}"/>
              </a:ext>
            </a:extLst>
          </p:cNvPr>
          <p:cNvGrpSpPr>
            <a:grpSpLocks/>
          </p:cNvGrpSpPr>
          <p:nvPr/>
        </p:nvGrpSpPr>
        <p:grpSpPr bwMode="auto">
          <a:xfrm>
            <a:off x="10963715" y="2698678"/>
            <a:ext cx="336550" cy="544513"/>
            <a:chOff x="3504" y="544"/>
            <a:chExt cx="2287" cy="1855"/>
          </a:xfrm>
        </p:grpSpPr>
        <p:sp>
          <p:nvSpPr>
            <p:cNvPr id="19" name="Line 129">
              <a:extLst>
                <a:ext uri="{FF2B5EF4-FFF2-40B4-BE49-F238E27FC236}">
                  <a16:creationId xmlns:a16="http://schemas.microsoft.com/office/drawing/2014/main" id="{187E0DFC-F9E0-47E4-856F-5E05B32C9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0">
              <a:extLst>
                <a:ext uri="{FF2B5EF4-FFF2-40B4-BE49-F238E27FC236}">
                  <a16:creationId xmlns:a16="http://schemas.microsoft.com/office/drawing/2014/main" id="{A562533E-12E3-43C5-AD5B-83BD9E5A2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132">
            <a:extLst>
              <a:ext uri="{FF2B5EF4-FFF2-40B4-BE49-F238E27FC236}">
                <a16:creationId xmlns:a16="http://schemas.microsoft.com/office/drawing/2014/main" id="{CE42373C-1805-4F10-896F-ED8DC27DC989}"/>
              </a:ext>
            </a:extLst>
          </p:cNvPr>
          <p:cNvSpPr>
            <a:spLocks/>
          </p:cNvSpPr>
          <p:nvPr/>
        </p:nvSpPr>
        <p:spPr bwMode="auto">
          <a:xfrm>
            <a:off x="10963715" y="572741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9815" y="6320304"/>
            <a:ext cx="70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16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63584" y="1411615"/>
            <a:ext cx="11336142" cy="4401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contract managers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all passengers are fastening their seat belts?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all seat belts are in good working condition?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intervention is done when people do not wear seat belt?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driver is attentive (Speed hump, potholes, uneven surfaces) during the journey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Management of Change is communicated to all Stake holders?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your ensure compliance to relevant Standards/ Codes while making the change?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all bus drivers are assessed for their competency &amp; familiarity of the road?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IVMS data has been closely monitored and consequence management has been imposed on Violators?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63584" y="937224"/>
            <a:ext cx="698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01.04.2020      Incident title: LTI#05, Neck Injury </a:t>
            </a: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3DFBA45-6D65-4889-AA7A-C1D661FBBA85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559</Words>
  <Application>Microsoft Office PowerPoint</Application>
  <PresentationFormat>Widescreen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40</cp:revision>
  <dcterms:created xsi:type="dcterms:W3CDTF">2018-09-24T07:27:56Z</dcterms:created>
  <dcterms:modified xsi:type="dcterms:W3CDTF">2020-11-02T04:32:51Z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