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0" r:id="rId6"/>
    <p:sldId id="3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6440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32950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33400" y="742351"/>
            <a:ext cx="7143749" cy="523989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13.04.2020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HiPo#25 </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pPr marL="114300" indent="-114300" algn="just">
              <a:defRPr/>
            </a:pPr>
            <a:endParaRPr lang="en-US" sz="1600" dirty="0">
              <a:solidFill>
                <a:srgbClr val="FF0000"/>
              </a:solidFill>
              <a:latin typeface="Tahoma" pitchFamily="34" charset="0"/>
            </a:endParaRPr>
          </a:p>
          <a:p>
            <a:pPr eaLnBrk="1" hangingPunct="1">
              <a:defRPr/>
            </a:pPr>
            <a:r>
              <a:rPr lang="en-US" dirty="0" smtClean="0">
                <a:solidFill>
                  <a:srgbClr val="000000"/>
                </a:solidFill>
                <a:latin typeface="Calibri" panose="020F0502020204030204" pitchFamily="34" charset="0"/>
              </a:rPr>
              <a:t>Artificial </a:t>
            </a:r>
            <a:r>
              <a:rPr lang="en-US" dirty="0">
                <a:solidFill>
                  <a:srgbClr val="000000"/>
                </a:solidFill>
                <a:latin typeface="Calibri" panose="020F0502020204030204" pitchFamily="34" charset="0"/>
              </a:rPr>
              <a:t>lift commissioning engineer was on daily troubleshooting activities in Nimr area, when coming from intersection graded road attempted entering main graded road, causing collision with hoist 101 vehicle. The hoist vehicle could not stop or divert from the directions and hit on the right middle side of commissioning engineer vehicle flipping it to the side and then returned back to normal position. Both drivers were alone and did not sustain any injury however; drivers were taken to clinic for medical check and found fit.</a:t>
            </a: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b="1" dirty="0">
              <a:solidFill>
                <a:srgbClr val="333399"/>
              </a:solidFill>
            </a:endParaRPr>
          </a:p>
          <a:p>
            <a:pPr marL="285750" indent="-285750" algn="just">
              <a:buFont typeface="Arial" panose="020B0604020202020204" pitchFamily="34" charset="0"/>
              <a:buChar char="•"/>
            </a:pPr>
            <a:r>
              <a:rPr lang="en-US" sz="1600" dirty="0">
                <a:solidFill>
                  <a:prstClr val="black">
                    <a:lumMod val="85000"/>
                    <a:lumOff val="15000"/>
                  </a:prstClr>
                </a:solidFill>
              </a:rPr>
              <a:t>Always focus on the external hazards on the road while driving.</a:t>
            </a:r>
          </a:p>
          <a:p>
            <a:pPr marL="285750" indent="-285750" algn="just">
              <a:buFont typeface="Arial" panose="020B0604020202020204" pitchFamily="34" charset="0"/>
              <a:buChar char="•"/>
            </a:pPr>
            <a:r>
              <a:rPr lang="en-US" sz="1600" dirty="0">
                <a:solidFill>
                  <a:prstClr val="black">
                    <a:lumMod val="85000"/>
                    <a:lumOff val="15000"/>
                  </a:prstClr>
                </a:solidFill>
              </a:rPr>
              <a:t>Always stop at road junction if other vehicle has the right of way and there is a stop sign and ensure road is clear prior to enter main </a:t>
            </a:r>
            <a:r>
              <a:rPr lang="en-US" sz="1600" dirty="0" smtClean="0">
                <a:solidFill>
                  <a:prstClr val="black">
                    <a:lumMod val="85000"/>
                    <a:lumOff val="15000"/>
                  </a:prstClr>
                </a:solidFill>
              </a:rPr>
              <a:t>road.</a:t>
            </a:r>
            <a:endParaRPr lang="en-US" sz="1600" dirty="0">
              <a:solidFill>
                <a:prstClr val="black">
                  <a:lumMod val="85000"/>
                  <a:lumOff val="15000"/>
                </a:prstClr>
              </a:solidFill>
            </a:endParaRPr>
          </a:p>
          <a:p>
            <a:pPr marL="285750" indent="-285750" algn="just">
              <a:buFont typeface="Arial" panose="020B0604020202020204" pitchFamily="34" charset="0"/>
              <a:buChar char="•"/>
            </a:pPr>
            <a:r>
              <a:rPr lang="en-US" sz="1600" dirty="0">
                <a:solidFill>
                  <a:prstClr val="black">
                    <a:lumMod val="85000"/>
                    <a:lumOff val="15000"/>
                  </a:prstClr>
                </a:solidFill>
              </a:rPr>
              <a:t>Follow look around procedure and defensive driving behaviors while </a:t>
            </a:r>
            <a:r>
              <a:rPr lang="en-US" sz="1600" dirty="0" smtClean="0">
                <a:solidFill>
                  <a:prstClr val="black">
                    <a:lumMod val="85000"/>
                    <a:lumOff val="15000"/>
                  </a:prstClr>
                </a:solidFill>
              </a:rPr>
              <a:t>driving.</a:t>
            </a:r>
            <a:endParaRPr lang="en-US" sz="1600" dirty="0">
              <a:solidFill>
                <a:prstClr val="black">
                  <a:lumMod val="85000"/>
                  <a:lumOff val="15000"/>
                </a:prstClr>
              </a:solidFill>
            </a:endParaRPr>
          </a:p>
          <a:p>
            <a:pPr marL="285750" indent="-285750" algn="just">
              <a:buFont typeface="Arial" panose="020B0604020202020204" pitchFamily="34" charset="0"/>
              <a:buChar char="•"/>
            </a:pPr>
            <a:r>
              <a:rPr lang="en-US" sz="1600" dirty="0">
                <a:solidFill>
                  <a:prstClr val="black">
                    <a:lumMod val="85000"/>
                    <a:lumOff val="15000"/>
                  </a:prstClr>
                </a:solidFill>
              </a:rPr>
              <a:t>Always maintain concentration and focus while driving. </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33400" y="5909207"/>
            <a:ext cx="6305549" cy="338554"/>
          </a:xfrm>
          <a:prstGeom prst="rect">
            <a:avLst/>
          </a:prstGeom>
          <a:solidFill>
            <a:srgbClr val="0070C0"/>
          </a:solidFill>
          <a:ln w="9525">
            <a:noFill/>
            <a:miter lim="800000"/>
            <a:headEnd/>
            <a:tailEnd/>
          </a:ln>
        </p:spPr>
        <p:txBody>
          <a:bodyPr wrap="square">
            <a:spAutoFit/>
          </a:bodyPr>
          <a:lstStyle/>
          <a:p>
            <a:pPr algn="ctr" eaLnBrk="1" hangingPunct="1">
              <a:defRPr/>
            </a:pP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follow defensive driving procedure while driving </a:t>
            </a: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C4E1B5DA-6811-4EBA-B99F-5A3A7E3BBAC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8048625" y="807084"/>
            <a:ext cx="3352800" cy="2285999"/>
          </a:xfrm>
          <a:prstGeom prst="rect">
            <a:avLst/>
          </a:prstGeom>
          <a:noFill/>
          <a:ln>
            <a:noFill/>
          </a:ln>
        </p:spPr>
      </p:pic>
      <p:pic>
        <p:nvPicPr>
          <p:cNvPr id="18" name="Picture 17">
            <a:extLst>
              <a:ext uri="{FF2B5EF4-FFF2-40B4-BE49-F238E27FC236}">
                <a16:creationId xmlns:a16="http://schemas.microsoft.com/office/drawing/2014/main" id="{1730E20C-C5D6-40F8-A10D-87F4ADB50D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8625" y="3345179"/>
            <a:ext cx="3352800" cy="2285999"/>
          </a:xfrm>
          <a:prstGeom prst="rect">
            <a:avLst/>
          </a:prstGeom>
        </p:spPr>
      </p:pic>
      <p:sp>
        <p:nvSpPr>
          <p:cNvPr id="8" name="Rectangle 7"/>
          <p:cNvSpPr>
            <a:spLocks noChangeArrowheads="1"/>
          </p:cNvSpPr>
          <p:nvPr/>
        </p:nvSpPr>
        <p:spPr bwMode="auto">
          <a:xfrm>
            <a:off x="439242" y="6394364"/>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5939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3678" y="1198491"/>
            <a:ext cx="8820151" cy="418576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AutoNum type="arabicPeriod"/>
              <a:defRPr/>
            </a:pPr>
            <a:r>
              <a:rPr lang="en-US" dirty="0">
                <a:solidFill>
                  <a:srgbClr val="0033CC"/>
                </a:solidFill>
                <a:latin typeface="+mj-lt"/>
                <a:sym typeface="Wingdings" pitchFamily="2" charset="2"/>
              </a:rPr>
              <a:t>Do you ensure that hazard awareness is understood by all </a:t>
            </a:r>
            <a:r>
              <a:rPr lang="en-US" dirty="0" smtClean="0">
                <a:solidFill>
                  <a:srgbClr val="0033CC"/>
                </a:solidFill>
                <a:latin typeface="+mj-lt"/>
                <a:sym typeface="Wingdings" pitchFamily="2" charset="2"/>
              </a:rPr>
              <a:t>drivers?</a:t>
            </a:r>
            <a:endParaRPr lang="en-US" dirty="0">
              <a:solidFill>
                <a:srgbClr val="0033CC"/>
              </a:solidFill>
              <a:latin typeface="+mj-lt"/>
              <a:sym typeface="Wingdings" pitchFamily="2" charset="2"/>
            </a:endParaRPr>
          </a:p>
          <a:p>
            <a:pPr marL="342900" indent="-342900">
              <a:buAutoNum type="arabicPeriod"/>
              <a:defRPr/>
            </a:pPr>
            <a:r>
              <a:rPr lang="en-US" dirty="0">
                <a:solidFill>
                  <a:srgbClr val="0033CC"/>
                </a:solidFill>
                <a:latin typeface="+mj-lt"/>
                <a:sym typeface="Wingdings" pitchFamily="2" charset="2"/>
              </a:rPr>
              <a:t>Do you ensure </a:t>
            </a:r>
            <a:r>
              <a:rPr lang="en-US" dirty="0">
                <a:solidFill>
                  <a:srgbClr val="0033CC"/>
                </a:solidFill>
                <a:latin typeface="+mj-lt"/>
              </a:rPr>
              <a:t>random evaluation eliminating poor Driving </a:t>
            </a:r>
            <a:r>
              <a:rPr lang="en-US" dirty="0" smtClean="0">
                <a:solidFill>
                  <a:srgbClr val="0033CC"/>
                </a:solidFill>
                <a:latin typeface="+mj-lt"/>
              </a:rPr>
              <a:t>behavior?</a:t>
            </a:r>
            <a:endParaRPr lang="en-US" dirty="0">
              <a:solidFill>
                <a:srgbClr val="0033CC"/>
              </a:solidFill>
              <a:latin typeface="+mj-lt"/>
              <a:sym typeface="Wingdings" pitchFamily="2" charset="2"/>
            </a:endParaRPr>
          </a:p>
          <a:p>
            <a:pPr marL="342900" indent="-342900">
              <a:buAutoNum type="arabicPeriod" startAt="3"/>
              <a:defRPr/>
            </a:pPr>
            <a:r>
              <a:rPr lang="en-US" dirty="0">
                <a:solidFill>
                  <a:srgbClr val="0033CC"/>
                </a:solidFill>
                <a:latin typeface="+mj-lt"/>
                <a:sym typeface="Wingdings" pitchFamily="2" charset="2"/>
              </a:rPr>
              <a:t>Do you ensure c</a:t>
            </a:r>
            <a:r>
              <a:rPr lang="en-US" dirty="0">
                <a:solidFill>
                  <a:srgbClr val="0033CC"/>
                </a:solidFill>
                <a:latin typeface="+mj-lt"/>
              </a:rPr>
              <a:t>onduct defensive driving campaigns for drivers refreshing driving </a:t>
            </a:r>
            <a:r>
              <a:rPr lang="en-US" dirty="0" smtClean="0">
                <a:solidFill>
                  <a:srgbClr val="0033CC"/>
                </a:solidFill>
                <a:latin typeface="+mj-lt"/>
              </a:rPr>
              <a:t>skills?</a:t>
            </a:r>
            <a:endParaRPr lang="en-US" dirty="0">
              <a:solidFill>
                <a:srgbClr val="0033CC"/>
              </a:solidFill>
              <a:latin typeface="+mj-lt"/>
            </a:endParaRPr>
          </a:p>
          <a:p>
            <a:pPr marL="342900" indent="-342900">
              <a:buAutoNum type="arabicPeriod" startAt="3"/>
              <a:defRPr/>
            </a:pPr>
            <a:r>
              <a:rPr lang="en-US" dirty="0">
                <a:solidFill>
                  <a:srgbClr val="0033CC"/>
                </a:solidFill>
                <a:latin typeface="+mj-lt"/>
                <a:sym typeface="Wingdings" pitchFamily="2" charset="2"/>
              </a:rPr>
              <a:t>Do you ensure drivers follow look around behavior especially while entering any junction,  as a part of defensive driving procedure and </a:t>
            </a:r>
            <a:r>
              <a:rPr lang="en-US" dirty="0" smtClean="0">
                <a:solidFill>
                  <a:srgbClr val="0033CC"/>
                </a:solidFill>
                <a:latin typeface="+mj-lt"/>
                <a:sym typeface="Wingdings" pitchFamily="2" charset="2"/>
              </a:rPr>
              <a:t>guideline?</a:t>
            </a:r>
            <a:endParaRPr lang="en-US" dirty="0">
              <a:solidFill>
                <a:srgbClr val="0033CC"/>
              </a:solidFill>
              <a:latin typeface="+mj-lt"/>
              <a:sym typeface="Wingdings" pitchFamily="2" charset="2"/>
            </a:endParaRPr>
          </a:p>
          <a:p>
            <a:pPr marL="342900" indent="-342900">
              <a:buAutoNum type="arabicPeriod" startAt="3"/>
              <a:defRPr/>
            </a:pPr>
            <a:r>
              <a:rPr lang="en-US" dirty="0">
                <a:solidFill>
                  <a:srgbClr val="0033CC"/>
                </a:solidFill>
                <a:latin typeface="+mj-lt"/>
                <a:sym typeface="Wingdings" pitchFamily="2" charset="2"/>
              </a:rPr>
              <a:t>Do you ensure driving behavior hazard discussed and understood in morning meeting by all </a:t>
            </a:r>
            <a:r>
              <a:rPr lang="en-US" dirty="0" smtClean="0">
                <a:solidFill>
                  <a:srgbClr val="0033CC"/>
                </a:solidFill>
                <a:latin typeface="+mj-lt"/>
                <a:sym typeface="Wingdings" pitchFamily="2" charset="2"/>
              </a:rPr>
              <a:t>drivers?</a:t>
            </a:r>
          </a:p>
          <a:p>
            <a:pPr>
              <a:defRPr/>
            </a:pPr>
            <a:endParaRPr lang="en-US" sz="1600" dirty="0">
              <a:solidFill>
                <a:srgbClr val="0033CC"/>
              </a:solidFill>
              <a:latin typeface="Calibri" panose="020F0502020204030204" pitchFamily="34" charset="0"/>
              <a:sym typeface="Wingdings" pitchFamily="2" charset="2"/>
            </a:endParaRPr>
          </a:p>
          <a:p>
            <a:pPr eaLnBrk="1" hangingPunct="1">
              <a:defRPr/>
            </a:pPr>
            <a:r>
              <a:rPr lang="en-US" sz="1600" dirty="0">
                <a:solidFill>
                  <a:srgbClr val="0033CC"/>
                </a:solidFill>
                <a:latin typeface="Calibri" panose="020F0502020204030204" pitchFamily="34" charset="0"/>
                <a:sym typeface="Wingdings" pitchFamily="2" charset="2"/>
              </a:rPr>
              <a:t> </a:t>
            </a: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78618" y="829159"/>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13.04.2020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HiPo#25 </a:t>
            </a:r>
          </a:p>
        </p:txBody>
      </p:sp>
    </p:spTree>
    <p:extLst>
      <p:ext uri="{BB962C8B-B14F-4D97-AF65-F5344CB8AC3E}">
        <p14:creationId xmlns:p14="http://schemas.microsoft.com/office/powerpoint/2010/main" val="156021536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D4DA965-9AAD-417F-A95D-A9E18C78165B}"/>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516</TotalTime>
  <Words>535</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88</cp:revision>
  <dcterms:created xsi:type="dcterms:W3CDTF">2018-09-24T07:27:56Z</dcterms:created>
  <dcterms:modified xsi:type="dcterms:W3CDTF">2020-11-03T07:59:26Z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