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3" r:id="rId6"/>
    <p:sldId id="3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ATE -MVI-MTC -24.03.17</a:t>
            </a:r>
          </a:p>
        </p:txBody>
      </p:sp>
    </p:spTree>
    <p:extLst>
      <p:ext uri="{BB962C8B-B14F-4D97-AF65-F5344CB8AC3E}">
        <p14:creationId xmlns:p14="http://schemas.microsoft.com/office/powerpoint/2010/main" val="372761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ATE -MVI-MTC -24.03.17</a:t>
            </a:r>
          </a:p>
        </p:txBody>
      </p:sp>
    </p:spTree>
    <p:extLst>
      <p:ext uri="{BB962C8B-B14F-4D97-AF65-F5344CB8AC3E}">
        <p14:creationId xmlns:p14="http://schemas.microsoft.com/office/powerpoint/2010/main" val="245182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01203" y="813695"/>
            <a:ext cx="6842597" cy="4647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</a:t>
            </a:r>
            <a:r>
              <a:rPr lang="en-GB" b="1" dirty="0" smtClean="0">
                <a:solidFill>
                  <a:srgbClr val="333399"/>
                </a:solidFill>
                <a:latin typeface="Tahoma" pitchFamily="34" charset="0"/>
              </a:rPr>
              <a:t>2.04.2020  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Hipo#26 </a:t>
            </a:r>
          </a:p>
          <a:p>
            <a:pPr marL="114300" indent="-11430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6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pitchFamily="34" charset="0"/>
                <a:cs typeface="Calibri" pitchFamily="34" charset="0"/>
              </a:rPr>
              <a:t>A loaded tipper proceeding to Rakid Loc 5 from borrow pit in Misbah lost control while executing a left turn and tipped over to right. No injury to driver. Slight damage to front wind shield and diesel tank. PDO Emergency No and RSST informed. </a:t>
            </a:r>
          </a:p>
          <a:p>
            <a:pPr algn="just">
              <a:defRPr/>
            </a:pPr>
            <a:endParaRPr lang="en-US" dirty="0" smtClean="0">
              <a:latin typeface="Calibri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 </a:t>
            </a:r>
          </a:p>
          <a:p>
            <a:pPr marL="114300" indent="-114300" algn="just">
              <a:defRPr/>
            </a:pPr>
            <a:endParaRPr lang="en-US" sz="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66688" indent="-166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Maintain a safe distance from road </a:t>
            </a:r>
            <a:r>
              <a:rPr lang="en-US" dirty="0" smtClean="0">
                <a:cs typeface="Calibri" pitchFamily="34" charset="0"/>
              </a:rPr>
              <a:t>edges.</a:t>
            </a:r>
            <a:endParaRPr lang="en-US" dirty="0">
              <a:cs typeface="Calibri" pitchFamily="34" charset="0"/>
            </a:endParaRPr>
          </a:p>
          <a:p>
            <a:pPr marL="166688" indent="-1666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Always Keep your eyes on the road and practice defensive driving techniques.</a:t>
            </a:r>
          </a:p>
          <a:p>
            <a:pPr marL="166688" indent="-166688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Check and inspect your vehicle to ensure it is free of defects. Report any defects or problems you do find with your vehicle immediately.</a:t>
            </a:r>
          </a:p>
          <a:p>
            <a:pPr marL="166688" indent="-166688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Calibri" pitchFamily="34" charset="0"/>
              </a:rPr>
              <a:t>Always call PDO emergency number </a:t>
            </a:r>
            <a:r>
              <a:rPr lang="en-US" dirty="0" smtClean="0">
                <a:cs typeface="Calibri" pitchFamily="34" charset="0"/>
              </a:rPr>
              <a:t>immediately.</a:t>
            </a:r>
            <a:endParaRPr lang="en-US" dirty="0"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701203" y="5508337"/>
            <a:ext cx="51816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vigilant and attentive while driving on graded roads</a:t>
            </a: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126" y="863173"/>
            <a:ext cx="2782140" cy="2365802"/>
          </a:xfrm>
          <a:prstGeom prst="rect">
            <a:avLst/>
          </a:prstGeom>
        </p:spPr>
      </p:pic>
      <p:grpSp>
        <p:nvGrpSpPr>
          <p:cNvPr id="19" name="Group 131"/>
          <p:cNvGrpSpPr>
            <a:grpSpLocks/>
          </p:cNvGrpSpPr>
          <p:nvPr/>
        </p:nvGrpSpPr>
        <p:grpSpPr bwMode="auto">
          <a:xfrm>
            <a:off x="7933685" y="900382"/>
            <a:ext cx="336550" cy="544513"/>
            <a:chOff x="3504" y="544"/>
            <a:chExt cx="2287" cy="1855"/>
          </a:xfrm>
        </p:grpSpPr>
        <p:sp>
          <p:nvSpPr>
            <p:cNvPr id="20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125" y="3284972"/>
            <a:ext cx="2782141" cy="25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132"/>
          <p:cNvSpPr>
            <a:spLocks/>
          </p:cNvSpPr>
          <p:nvPr/>
        </p:nvSpPr>
        <p:spPr bwMode="auto">
          <a:xfrm>
            <a:off x="7933685" y="3351647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eft-Right Arrow 3"/>
          <p:cNvSpPr/>
          <p:nvPr/>
        </p:nvSpPr>
        <p:spPr bwMode="auto">
          <a:xfrm>
            <a:off x="9169240" y="4404032"/>
            <a:ext cx="495300" cy="13881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4212" y="6356350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</a:t>
            </a:r>
            <a:r>
              <a:rPr lang="en-US" sz="1600" b="1" dirty="0" smtClean="0"/>
              <a:t>Logistics</a:t>
            </a:r>
            <a:r>
              <a:rPr lang="en-US" sz="1600" b="1" dirty="0"/>
              <a:t> </a:t>
            </a:r>
            <a:r>
              <a:rPr lang="en-US" sz="1600" b="1" dirty="0" smtClean="0"/>
              <a:t>&amp; </a:t>
            </a:r>
            <a:r>
              <a:rPr lang="en-US" sz="1600" b="1" dirty="0"/>
              <a:t>C</a:t>
            </a:r>
            <a:r>
              <a:rPr lang="en-US" sz="1600" b="1" dirty="0" smtClean="0"/>
              <a:t>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2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47738" y="1402458"/>
            <a:ext cx="8351838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new drivers are adequately mentored  prior to assigning the task?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have a formal system to monitor the driver’s behaviour other than IVMS?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assure that your drivers have adequate experience driving the specific vehicle they are assigned to?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we ensure that your drivers report all defects they encounter during driving?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 ensure that all vehicles are fit to drive?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that learning from incidents are cascaded to all </a:t>
            </a:r>
            <a:r>
              <a:rPr lang="en-US" dirty="0" smtClean="0">
                <a:solidFill>
                  <a:srgbClr val="0D38B3"/>
                </a:solidFill>
                <a:latin typeface="+mj-lt"/>
                <a:sym typeface="Wingdings" pitchFamily="2" charset="2"/>
              </a:rPr>
              <a:t>drivers?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>
              <a:solidFill>
                <a:srgbClr val="0D38B3"/>
              </a:solidFill>
              <a:latin typeface="+mj-lt"/>
              <a:sym typeface="Wingdings" pitchFamily="2" charset="2"/>
            </a:endParaRPr>
          </a:p>
          <a:p>
            <a:pPr lvl="0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lvl="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Calibri Light" panose="020F0302020204030204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>
              <a:defRPr/>
            </a:pPr>
            <a:endParaRPr lang="en-US" dirty="0">
              <a:solidFill>
                <a:srgbClr val="0D38B3"/>
              </a:solidFill>
              <a:latin typeface="+mj-lt"/>
              <a:sym typeface="Wingdings" pitchFamily="2" charset="2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38" y="874713"/>
            <a:ext cx="5157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22.04.2020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Hipo#26 </a:t>
            </a:r>
          </a:p>
        </p:txBody>
      </p:sp>
    </p:spTree>
    <p:extLst>
      <p:ext uri="{BB962C8B-B14F-4D97-AF65-F5344CB8AC3E}">
        <p14:creationId xmlns:p14="http://schemas.microsoft.com/office/powerpoint/2010/main" val="72478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92423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71466C-8B92-4049-B805-B5F9A63E01B7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356</Words>
  <Application>Microsoft Office PowerPoint</Application>
  <PresentationFormat>Widescreen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88</cp:revision>
  <dcterms:created xsi:type="dcterms:W3CDTF">2018-09-24T07:27:56Z</dcterms:created>
  <dcterms:modified xsi:type="dcterms:W3CDTF">2020-11-03T08:03:16Z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