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6" r:id="rId6"/>
    <p:sldId id="3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7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6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57797" y="794501"/>
            <a:ext cx="7807910" cy="486287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</a:t>
            </a:r>
            <a:r>
              <a:rPr lang="en-GB" b="1" dirty="0" smtClean="0">
                <a:solidFill>
                  <a:srgbClr val="333399"/>
                </a:solidFill>
                <a:latin typeface="Tahoma" pitchFamily="34" charset="0"/>
              </a:rPr>
              <a:t>25.04.2020    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Incident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HiPo#26a </a:t>
            </a:r>
          </a:p>
          <a:p>
            <a:pPr marL="114300" indent="-114300" algn="just">
              <a:defRPr/>
            </a:pPr>
            <a:endParaRPr lang="en-US" sz="14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An unknown source ignited a fire in the uncovered nonhazardous waste trench at Bahja waste yard. The fire rapidly spread across the non-hazardous waste. This was extinguished, however, 2 days later the wood storage caught fire, causing further environmental impact to the </a:t>
            </a:r>
            <a:r>
              <a:rPr lang="en-US" dirty="0" smtClean="0">
                <a:solidFill>
                  <a:srgbClr val="000000"/>
                </a:solidFill>
              </a:rPr>
              <a:t>area.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..</a:t>
            </a:r>
            <a:endParaRPr lang="en-US" sz="1600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ensure that waste is disposed of properly, minimize waste, recycle were possible and stored in line with required </a:t>
            </a:r>
            <a:r>
              <a:rPr lang="en-US" dirty="0" smtClean="0">
                <a:solidFill>
                  <a:srgbClr val="000000"/>
                </a:solidFill>
              </a:rPr>
              <a:t>standards. </a:t>
            </a:r>
            <a:endParaRPr lang="en-US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ensure that any flammable or reflective materials are out of direct </a:t>
            </a:r>
            <a:r>
              <a:rPr lang="en-US" dirty="0" smtClean="0">
                <a:solidFill>
                  <a:srgbClr val="000000"/>
                </a:solidFill>
              </a:rPr>
              <a:t>sunlight. </a:t>
            </a:r>
            <a:endParaRPr lang="en-US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ensue that you know the emergency procedures in the event of a </a:t>
            </a:r>
            <a:r>
              <a:rPr lang="en-US" dirty="0" smtClean="0">
                <a:solidFill>
                  <a:srgbClr val="000000"/>
                </a:solidFill>
              </a:rPr>
              <a:t>fire. </a:t>
            </a:r>
            <a:endParaRPr lang="en-US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ensure you monitor areas that have potential for outbreaks of </a:t>
            </a:r>
            <a:r>
              <a:rPr lang="en-US" dirty="0" smtClean="0">
                <a:solidFill>
                  <a:srgbClr val="000000"/>
                </a:solidFill>
              </a:rPr>
              <a:t>fire.  </a:t>
            </a:r>
            <a:endParaRPr lang="en-US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ensure that you are familiar with the hazards and risks in your </a:t>
            </a:r>
            <a:r>
              <a:rPr lang="en-US" dirty="0" smtClean="0">
                <a:solidFill>
                  <a:srgbClr val="000000"/>
                </a:solidFill>
              </a:rPr>
              <a:t>workplace.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757612" y="5629728"/>
            <a:ext cx="5199482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Waste – Reduce at Source, Recycle, Don’t Bury    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490B7E-042F-4299-A41B-3D27D5D7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082" y="3459071"/>
            <a:ext cx="2642553" cy="2241480"/>
          </a:xfrm>
          <a:prstGeom prst="rect">
            <a:avLst/>
          </a:prstGeom>
        </p:spPr>
      </p:pic>
      <p:sp>
        <p:nvSpPr>
          <p:cNvPr id="26634" name="Freeform 132"/>
          <p:cNvSpPr>
            <a:spLocks/>
          </p:cNvSpPr>
          <p:nvPr/>
        </p:nvSpPr>
        <p:spPr bwMode="auto">
          <a:xfrm>
            <a:off x="10859853" y="5110911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2D20B-5D74-4BEF-AD6A-61C42040D9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90" b="22646"/>
          <a:stretch/>
        </p:blipFill>
        <p:spPr>
          <a:xfrm>
            <a:off x="8799081" y="901565"/>
            <a:ext cx="2642554" cy="2331354"/>
          </a:xfrm>
          <a:prstGeom prst="rect">
            <a:avLst/>
          </a:prstGeom>
        </p:spPr>
      </p:pic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0980503" y="2581788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7797" y="6223733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 smtClean="0"/>
              <a:t>Construction, Infrastructure, Utilities  </a:t>
            </a:r>
            <a:endParaRPr lang="en-US" sz="16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8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190588" y="1263213"/>
            <a:ext cx="8351838" cy="486287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 that SOP are reviewed and revised at least once a year?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SOP are communicated to the operatives and followed?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lateral learnings from any previous incidents/ have been communicated and implemented?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waste yard is correctly designed as to minimize the risk fire is correctly segregated?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suitable in-depth assurance audits are carried out?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a fire watch and emergency plan are in place and practiced 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188325" y="853638"/>
            <a:ext cx="5429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25.04.2020   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HiPo#26a </a:t>
            </a:r>
            <a:endParaRPr lang="en-US" b="1" dirty="0">
              <a:solidFill>
                <a:srgbClr val="3333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9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92424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CA5119CA-3232-48C7-AA20-FEB5A495BAAD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528</Words>
  <Application>Microsoft Office PowerPoint</Application>
  <PresentationFormat>Widescreen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Gill Sans</vt:lpstr>
      <vt:lpstr>Gill Sans Light</vt:lpstr>
      <vt:lpstr>Tahoma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91</cp:revision>
  <dcterms:created xsi:type="dcterms:W3CDTF">2018-09-24T07:27:56Z</dcterms:created>
  <dcterms:modified xsi:type="dcterms:W3CDTF">2020-11-03T08:08:56Z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