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332" r:id="rId6"/>
    <p:sldId id="33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43" autoAdjust="0"/>
    <p:restoredTop sz="94674"/>
  </p:normalViewPr>
  <p:slideViewPr>
    <p:cSldViewPr snapToGrid="0" snapToObjects="1">
      <p:cViewPr varScale="1">
        <p:scale>
          <a:sx n="100" d="100"/>
          <a:sy n="100" d="100"/>
        </p:scale>
        <p:origin x="108"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03/11/2020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smtClean="0"/>
              <a:t>Ensure all dates and titles are input </a:t>
            </a:r>
          </a:p>
          <a:p>
            <a:endParaRPr lang="en-US" dirty="0" smtClean="0"/>
          </a:p>
          <a:p>
            <a:r>
              <a:rPr lang="en-US" dirty="0" smtClean="0"/>
              <a:t>A short description should be provided without mentioning names of contractors or</a:t>
            </a:r>
            <a:r>
              <a:rPr lang="en-US" baseline="0" dirty="0" smtClean="0"/>
              <a:t> individuals.  You should include, what happened, to who (by job title) and what injuries this resulted in.  Nothing more!</a:t>
            </a:r>
          </a:p>
          <a:p>
            <a:endParaRPr lang="en-US" baseline="0" dirty="0" smtClean="0"/>
          </a:p>
          <a:p>
            <a:r>
              <a:rPr lang="en-US" baseline="0" dirty="0" smtClean="0"/>
              <a:t>Four to five bullet points highlighting the main findings from the investigation.  Remember the target audience is the front line staff so this should be written in simple terms in a way that everyone can understand.</a:t>
            </a:r>
          </a:p>
          <a:p>
            <a:endParaRPr lang="en-US" baseline="0" dirty="0" smtClean="0"/>
          </a:p>
          <a:p>
            <a:r>
              <a:rPr lang="en-US" baseline="0" dirty="0" smtClean="0"/>
              <a:t>The strap line should be the main point you want to get across</a:t>
            </a:r>
          </a:p>
          <a:p>
            <a:endParaRPr lang="en-US" baseline="0" dirty="0" smtClean="0"/>
          </a:p>
          <a:p>
            <a:r>
              <a:rPr lang="en-US" baseline="0" dirty="0" smtClean="0"/>
              <a:t>The images should be self explanatory, what went wrong (if you create a reconstruction please ensure you do not put people at risk) and below how it should be done.   </a:t>
            </a:r>
            <a:endParaRPr lang="en-US" dirty="0" smtClean="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smtClean="0"/>
          </a:p>
        </p:txBody>
      </p:sp>
    </p:spTree>
    <p:extLst>
      <p:ext uri="{BB962C8B-B14F-4D97-AF65-F5344CB8AC3E}">
        <p14:creationId xmlns:p14="http://schemas.microsoft.com/office/powerpoint/2010/main" val="1285078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Ensure all dates and titles are input </a:t>
            </a:r>
          </a:p>
          <a:p>
            <a:endParaRPr lang="en-US" dirty="0" smtClean="0">
              <a:solidFill>
                <a:srgbClr val="0033CC"/>
              </a:solidFill>
              <a:latin typeface="Arial" charset="0"/>
              <a:cs typeface="Arial" charset="0"/>
              <a:sym typeface="Wingdings" pitchFamily="2" charset="2"/>
            </a:endParaRPr>
          </a:p>
          <a:p>
            <a:r>
              <a:rPr lang="en-US" dirty="0" smtClean="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smtClean="0">
              <a:solidFill>
                <a:srgbClr val="0033CC"/>
              </a:solidFill>
              <a:latin typeface="Arial" charset="0"/>
              <a:cs typeface="Arial" charset="0"/>
              <a:sym typeface="Wingdings" pitchFamily="2" charset="2"/>
            </a:endParaRPr>
          </a:p>
          <a:p>
            <a:r>
              <a:rPr lang="en-US" dirty="0" smtClean="0">
                <a:solidFill>
                  <a:srgbClr val="0033CC"/>
                </a:solidFill>
                <a:latin typeface="Arial" charset="0"/>
                <a:cs typeface="Arial" charset="0"/>
                <a:sym typeface="Wingdings" pitchFamily="2" charset="2"/>
              </a:rPr>
              <a:t>Imagine you have to audit other companies to see if they could have the same issues.</a:t>
            </a:r>
          </a:p>
          <a:p>
            <a:endParaRPr lang="en-US" dirty="0" smtClean="0">
              <a:solidFill>
                <a:srgbClr val="0033CC"/>
              </a:solidFill>
              <a:latin typeface="Arial" charset="0"/>
              <a:cs typeface="Arial" charset="0"/>
              <a:sym typeface="Wingdings" pitchFamily="2" charset="2"/>
            </a:endParaRPr>
          </a:p>
          <a:p>
            <a:r>
              <a:rPr lang="en-US" dirty="0" smtClean="0">
                <a:solidFill>
                  <a:srgbClr val="0033CC"/>
                </a:solidFill>
                <a:latin typeface="Arial" charset="0"/>
                <a:cs typeface="Arial" charset="0"/>
                <a:sym typeface="Wingdings" pitchFamily="2" charset="2"/>
              </a:rPr>
              <a:t>These questions should start</a:t>
            </a:r>
            <a:r>
              <a:rPr lang="en-US" baseline="0" dirty="0" smtClean="0">
                <a:solidFill>
                  <a:srgbClr val="0033CC"/>
                </a:solidFill>
                <a:latin typeface="Arial" charset="0"/>
                <a:cs typeface="Arial" charset="0"/>
                <a:sym typeface="Wingdings" pitchFamily="2" charset="2"/>
              </a:rPr>
              <a:t> with: Do you ensure…………………?</a:t>
            </a:r>
            <a:endParaRPr lang="en-US" dirty="0" smtClean="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smtClean="0"/>
          </a:p>
        </p:txBody>
      </p:sp>
    </p:spTree>
    <p:extLst>
      <p:ext uri="{BB962C8B-B14F-4D97-AF65-F5344CB8AC3E}">
        <p14:creationId xmlns:p14="http://schemas.microsoft.com/office/powerpoint/2010/main" val="2576645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03/11/2020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03/11/2020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03/11/2020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03/11/2020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03/11/2020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03/11/2020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03/11/2020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03/11/2020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700870" y="821052"/>
            <a:ext cx="7404905" cy="6240170"/>
          </a:xfrm>
          <a:prstGeom prst="rect">
            <a:avLst/>
          </a:prstGeom>
          <a:noFill/>
          <a:ln w="19050">
            <a:noFill/>
            <a:miter lim="800000"/>
            <a:headEnd/>
            <a:tailEnd/>
          </a:ln>
        </p:spPr>
        <p:txBody>
          <a:bodyPr wrap="square">
            <a:spAutoFit/>
          </a:bodyPr>
          <a:lstStyle/>
          <a:p>
            <a:pPr marL="114300" indent="-114300" algn="just">
              <a:defRPr/>
            </a:pPr>
            <a:r>
              <a:rPr lang="en-GB" b="1" dirty="0">
                <a:solidFill>
                  <a:srgbClr val="333399"/>
                </a:solidFill>
                <a:latin typeface="Tahoma" pitchFamily="34" charset="0"/>
              </a:rPr>
              <a:t>Date:</a:t>
            </a:r>
            <a:r>
              <a:rPr lang="en-US" b="1" dirty="0">
                <a:solidFill>
                  <a:srgbClr val="333399"/>
                </a:solidFill>
                <a:latin typeface="Tahoma" pitchFamily="34" charset="0"/>
              </a:rPr>
              <a:t> </a:t>
            </a:r>
            <a:r>
              <a:rPr lang="en-US" b="1" dirty="0" smtClean="0">
                <a:solidFill>
                  <a:srgbClr val="333399"/>
                </a:solidFill>
                <a:latin typeface="Tahoma" pitchFamily="34" charset="0"/>
              </a:rPr>
              <a:t>26.04.2020    </a:t>
            </a:r>
            <a:r>
              <a:rPr lang="en-US" b="1" dirty="0">
                <a:solidFill>
                  <a:srgbClr val="333399"/>
                </a:solidFill>
                <a:latin typeface="Tahoma" pitchFamily="34" charset="0"/>
              </a:rPr>
              <a:t>Incident title: </a:t>
            </a:r>
            <a:r>
              <a:rPr lang="en-US" b="1" dirty="0" smtClean="0">
                <a:solidFill>
                  <a:srgbClr val="333399"/>
                </a:solidFill>
                <a:latin typeface="Tahoma" pitchFamily="34" charset="0"/>
              </a:rPr>
              <a:t>HiPo#27a</a:t>
            </a:r>
            <a:endParaRPr lang="en-US" b="1" dirty="0">
              <a:solidFill>
                <a:srgbClr val="333399"/>
              </a:solidFill>
              <a:latin typeface="Tahoma" pitchFamily="34" charset="0"/>
            </a:endParaRPr>
          </a:p>
          <a:p>
            <a:pPr marL="114300" indent="-114300" algn="just">
              <a:defRPr/>
            </a:pPr>
            <a:endParaRPr lang="en-US" sz="1300" b="1" dirty="0">
              <a:solidFill>
                <a:srgbClr val="FF0000"/>
              </a:solidFill>
              <a:latin typeface="Tahoma" pitchFamily="34" charset="0"/>
            </a:endParaRPr>
          </a:p>
          <a:p>
            <a:pPr marL="114300" indent="-114300" algn="just">
              <a:defRPr/>
            </a:pPr>
            <a:r>
              <a:rPr lang="en-US" b="1" dirty="0">
                <a:solidFill>
                  <a:srgbClr val="FF0000"/>
                </a:solidFill>
                <a:latin typeface="Tahoma" pitchFamily="34" charset="0"/>
              </a:rPr>
              <a:t>What happened</a:t>
            </a:r>
            <a:r>
              <a:rPr lang="en-US" b="1" dirty="0" smtClean="0">
                <a:solidFill>
                  <a:srgbClr val="FF0000"/>
                </a:solidFill>
                <a:latin typeface="Tahoma" pitchFamily="34" charset="0"/>
              </a:rPr>
              <a:t>?</a:t>
            </a:r>
          </a:p>
          <a:p>
            <a:pPr marL="114300" indent="-114300" algn="just">
              <a:defRPr/>
            </a:pPr>
            <a:endParaRPr lang="en-US" sz="1600" dirty="0">
              <a:solidFill>
                <a:srgbClr val="FF0000"/>
              </a:solidFill>
              <a:latin typeface="Tahoma" pitchFamily="34" charset="0"/>
            </a:endParaRPr>
          </a:p>
          <a:p>
            <a:pPr eaLnBrk="1" hangingPunct="1">
              <a:defRPr/>
            </a:pPr>
            <a:r>
              <a:rPr lang="en-US" dirty="0">
                <a:solidFill>
                  <a:srgbClr val="000000"/>
                </a:solidFill>
              </a:rPr>
              <a:t>Operation was just start POOH tubing completion with ESP cable. On joint no-3 (at string weight of about 10 </a:t>
            </a:r>
            <a:r>
              <a:rPr lang="en-US" dirty="0" err="1">
                <a:solidFill>
                  <a:srgbClr val="000000"/>
                </a:solidFill>
              </a:rPr>
              <a:t>kdaN</a:t>
            </a:r>
            <a:r>
              <a:rPr lang="en-US" dirty="0">
                <a:solidFill>
                  <a:srgbClr val="000000"/>
                </a:solidFill>
              </a:rPr>
              <a:t>) the driller picked up about 3 m and stopped to cut the cable band. After cutting, he further attempted to pull out, but the travelling block started coming down. He tried to control the free fall by applying auxiliary brake. The block continued to descend, the elevator pulled down the hydraulic tong, and elevator came to rest on the hydraulic tong. Finally, the block stopped when the ACS got activated.</a:t>
            </a:r>
          </a:p>
          <a:p>
            <a:pPr marL="342900" indent="-342900">
              <a:defRPr/>
            </a:pPr>
            <a:endParaRPr lang="en-US" sz="1050" dirty="0">
              <a:solidFill>
                <a:srgbClr val="000000"/>
              </a:solidFill>
              <a:latin typeface="Arial" pitchFamily="34" charset="0"/>
            </a:endParaRPr>
          </a:p>
          <a:p>
            <a:pPr marL="342900" indent="-342900">
              <a:defRPr/>
            </a:pPr>
            <a:endParaRPr lang="en-US" sz="600" dirty="0">
              <a:solidFill>
                <a:srgbClr val="000000"/>
              </a:solidFill>
              <a:latin typeface="Arial" charset="0"/>
            </a:endParaRPr>
          </a:p>
          <a:p>
            <a:pPr marL="114300" indent="-114300" algn="just">
              <a:defRPr/>
            </a:pPr>
            <a:r>
              <a:rPr lang="en-US" sz="1600" b="1" dirty="0">
                <a:solidFill>
                  <a:srgbClr val="333399"/>
                </a:solidFill>
                <a:latin typeface="Tahoma" pitchFamily="34" charset="0"/>
              </a:rPr>
              <a:t>Your learning from this incident..</a:t>
            </a:r>
          </a:p>
          <a:p>
            <a:pPr marL="114300" indent="-114300" algn="just">
              <a:defRPr/>
            </a:pPr>
            <a:endParaRPr lang="en-US" sz="600" dirty="0">
              <a:solidFill>
                <a:srgbClr val="000000"/>
              </a:solidFill>
              <a:latin typeface="Arial" charset="0"/>
            </a:endParaRPr>
          </a:p>
          <a:p>
            <a:pPr marL="285750" indent="-285750">
              <a:buFont typeface="Arial" panose="020B0604020202020204" pitchFamily="34" charset="0"/>
              <a:buChar char="•"/>
              <a:defRPr/>
            </a:pPr>
            <a:r>
              <a:rPr lang="en-US" sz="1600" dirty="0"/>
              <a:t>Always watch out for fatigue during Summer and Ramadhan.</a:t>
            </a:r>
          </a:p>
          <a:p>
            <a:pPr marL="285750" indent="-285750">
              <a:buFont typeface="Arial" panose="020B0604020202020204" pitchFamily="34" charset="0"/>
              <a:buChar char="•"/>
              <a:defRPr/>
            </a:pPr>
            <a:r>
              <a:rPr lang="en-US" sz="1600" dirty="0"/>
              <a:t>Always ensure to take enough rest before joining the task.</a:t>
            </a:r>
          </a:p>
          <a:p>
            <a:pPr marL="285750" indent="-285750">
              <a:buFont typeface="Arial" panose="020B0604020202020204" pitchFamily="34" charset="0"/>
              <a:buChar char="•"/>
              <a:defRPr/>
            </a:pPr>
            <a:r>
              <a:rPr lang="en-US" sz="1600" dirty="0"/>
              <a:t>Always ensure to exercise  your Empowerment to Stop if you feel an y sign of fatigue.</a:t>
            </a:r>
          </a:p>
          <a:p>
            <a:pPr marL="285750" indent="-285750">
              <a:buFont typeface="Arial" panose="020B0604020202020204" pitchFamily="34" charset="0"/>
              <a:buChar char="•"/>
              <a:defRPr/>
            </a:pPr>
            <a:r>
              <a:rPr lang="en-US" sz="1600" dirty="0"/>
              <a:t>Always ensure Driller and AD to practice a drill on how to react in such situations (apply ESD).</a:t>
            </a:r>
          </a:p>
          <a:p>
            <a:pPr marL="114300" indent="-114300">
              <a:defRPr/>
            </a:pPr>
            <a:endParaRPr lang="en-US" dirty="0">
              <a:cs typeface="Tahoma" pitchFamily="34" charset="0"/>
            </a:endParaRPr>
          </a:p>
          <a:p>
            <a:pPr marL="114300" indent="-114300">
              <a:defRPr/>
            </a:pPr>
            <a:endParaRPr lang="en-US" sz="1050" dirty="0">
              <a:solidFill>
                <a:srgbClr val="0000FF"/>
              </a:solidFill>
              <a:latin typeface="Arial" charset="0"/>
              <a:cs typeface="Tahoma" pitchFamily="34" charset="0"/>
            </a:endParaRPr>
          </a:p>
          <a:p>
            <a:pPr eaLnBrk="1" hangingPunct="1">
              <a:defRPr/>
            </a:pPr>
            <a:endParaRPr lang="en-US" sz="1050" dirty="0">
              <a:solidFill>
                <a:srgbClr val="FF0000"/>
              </a:solidFill>
              <a:latin typeface="Arial" charset="0"/>
              <a:cs typeface="Tahoma" pitchFamily="34" charset="0"/>
            </a:endParaRPr>
          </a:p>
          <a:p>
            <a:pPr eaLnBrk="1" hangingPunct="1">
              <a:defRPr/>
            </a:pPr>
            <a:endParaRPr lang="en-US" sz="1050" dirty="0">
              <a:solidFill>
                <a:srgbClr val="FF0000"/>
              </a:solidFill>
              <a:latin typeface="Arial" charset="0"/>
              <a:cs typeface="Tahoma" pitchFamily="34" charset="0"/>
            </a:endParaRPr>
          </a:p>
          <a:p>
            <a:pPr marL="119063" indent="-119063">
              <a:defRPr/>
            </a:pPr>
            <a:endParaRPr lang="en-US" sz="1400" dirty="0">
              <a:solidFill>
                <a:srgbClr val="000000"/>
              </a:solidFill>
              <a:latin typeface="Arial" charset="0"/>
            </a:endParaRPr>
          </a:p>
        </p:txBody>
      </p:sp>
      <p:sp>
        <p:nvSpPr>
          <p:cNvPr id="26627" name="Text Box 5"/>
          <p:cNvSpPr txBox="1">
            <a:spLocks noChangeArrowheads="1"/>
          </p:cNvSpPr>
          <p:nvPr/>
        </p:nvSpPr>
        <p:spPr bwMode="auto">
          <a:xfrm>
            <a:off x="7362825" y="1219201"/>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26628" name="TextBox 16"/>
          <p:cNvSpPr txBox="1">
            <a:spLocks noChangeArrowheads="1"/>
          </p:cNvSpPr>
          <p:nvPr/>
        </p:nvSpPr>
        <p:spPr bwMode="auto">
          <a:xfrm>
            <a:off x="700870" y="5900235"/>
            <a:ext cx="5181600" cy="338554"/>
          </a:xfrm>
          <a:prstGeom prst="rect">
            <a:avLst/>
          </a:prstGeom>
          <a:solidFill>
            <a:srgbClr val="0070C0"/>
          </a:solidFill>
          <a:ln w="9525">
            <a:noFill/>
            <a:miter lim="800000"/>
            <a:headEnd/>
            <a:tailEnd/>
          </a:ln>
        </p:spPr>
        <p:txBody>
          <a:bodyPr>
            <a:spAutoFit/>
          </a:bodyPr>
          <a:lstStyle/>
          <a:p>
            <a:pPr algn="ctr" eaLnBrk="1" hangingPunct="1"/>
            <a:r>
              <a:rPr lang="en-US" sz="1600" b="1" dirty="0">
                <a:solidFill>
                  <a:srgbClr val="FFFF00"/>
                </a:solidFill>
                <a:latin typeface="Tahoma" pitchFamily="34" charset="0"/>
              </a:rPr>
              <a:t>Watch-out for Fatigue Have Enough Rest</a:t>
            </a: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pic>
        <p:nvPicPr>
          <p:cNvPr id="17" name="Picture Placeholder 14"/>
          <p:cNvPicPr>
            <a:picLocks noChangeAspect="1"/>
          </p:cNvPicPr>
          <p:nvPr/>
        </p:nvPicPr>
        <p:blipFill>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tretch>
            <a:fillRect/>
          </a:stretch>
        </p:blipFill>
        <p:spPr>
          <a:xfrm>
            <a:off x="8275637" y="892868"/>
            <a:ext cx="3046967" cy="2365085"/>
          </a:xfrm>
          <a:prstGeom prst="rect">
            <a:avLst/>
          </a:prstGeom>
        </p:spPr>
      </p:pic>
      <p:pic>
        <p:nvPicPr>
          <p:cNvPr id="18" name="Picture Placeholder 17"/>
          <p:cNvPicPr>
            <a:picLocks noChangeAspect="1"/>
          </p:cNvPicPr>
          <p:nvPr/>
        </p:nvPicPr>
        <p:blipFill>
          <a:blip r:embed="rId5" cstate="email">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rcRect l="1149" r="1149"/>
          <a:stretch>
            <a:fillRect/>
          </a:stretch>
        </p:blipFill>
        <p:spPr>
          <a:xfrm>
            <a:off x="8275638" y="3352800"/>
            <a:ext cx="3048000" cy="2362200"/>
          </a:xfrm>
          <a:prstGeom prst="rect">
            <a:avLst/>
          </a:prstGeom>
        </p:spPr>
      </p:pic>
      <p:sp>
        <p:nvSpPr>
          <p:cNvPr id="8" name="Rectangle 7"/>
          <p:cNvSpPr>
            <a:spLocks noChangeArrowheads="1"/>
          </p:cNvSpPr>
          <p:nvPr/>
        </p:nvSpPr>
        <p:spPr bwMode="auto">
          <a:xfrm>
            <a:off x="597682" y="6384459"/>
            <a:ext cx="7218374" cy="369332"/>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0D38B3"/>
                </a:solidFill>
                <a:latin typeface="Arial" panose="020B0604020202020204" pitchFamily="34" charset="0"/>
                <a:cs typeface="Arial" panose="020B0604020202020204" pitchFamily="34" charset="0"/>
              </a:rPr>
              <a:t>Target</a:t>
            </a:r>
            <a:r>
              <a:rPr lang="en-US" b="1" dirty="0" smtClean="0">
                <a:solidFill>
                  <a:srgbClr val="0D38B3"/>
                </a:solidFill>
                <a:latin typeface="+mj-lt"/>
                <a:cs typeface="Calibri" pitchFamily="34" charset="0"/>
              </a:rPr>
              <a:t> </a:t>
            </a:r>
            <a:r>
              <a:rPr lang="en-US" b="1" dirty="0" smtClean="0">
                <a:solidFill>
                  <a:srgbClr val="0D38B3"/>
                </a:solidFill>
                <a:latin typeface="Arial" panose="020B0604020202020204" pitchFamily="34" charset="0"/>
                <a:cs typeface="Arial" panose="020B0604020202020204" pitchFamily="34" charset="0"/>
              </a:rPr>
              <a:t>Audience: </a:t>
            </a:r>
            <a:r>
              <a:rPr lang="en-US" sz="1600" b="1" dirty="0"/>
              <a:t>Drilling, Operations, </a:t>
            </a:r>
            <a:r>
              <a:rPr lang="en-US" sz="1600" b="1" dirty="0" smtClean="0"/>
              <a:t>Logistics, Engineering </a:t>
            </a:r>
            <a:r>
              <a:rPr lang="en-US" sz="1600" b="1" dirty="0"/>
              <a:t>&amp; </a:t>
            </a:r>
            <a:r>
              <a:rPr lang="en-US" sz="1600" b="1" dirty="0" smtClean="0"/>
              <a:t>Construction</a:t>
            </a:r>
            <a:r>
              <a:rPr lang="en-US" sz="1600" b="1" dirty="0" smtClean="0">
                <a:solidFill>
                  <a:srgbClr val="0D38B3"/>
                </a:solidFill>
                <a:latin typeface="+mj-lt"/>
                <a:cs typeface="Calibri" pitchFamily="34" charset="0"/>
              </a:rPr>
              <a:t> </a:t>
            </a:r>
          </a:p>
        </p:txBody>
      </p:sp>
    </p:spTree>
    <p:extLst>
      <p:ext uri="{BB962C8B-B14F-4D97-AF65-F5344CB8AC3E}">
        <p14:creationId xmlns:p14="http://schemas.microsoft.com/office/powerpoint/2010/main" val="5211018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062668" y="1219203"/>
            <a:ext cx="8351838" cy="4308872"/>
          </a:xfrm>
          <a:prstGeom prst="rect">
            <a:avLst/>
          </a:prstGeom>
          <a:noFill/>
          <a:ln w="19050">
            <a:noFill/>
            <a:miter lim="800000"/>
            <a:headEnd/>
            <a:tailEnd/>
          </a:ln>
        </p:spPr>
        <p:txBody>
          <a:bodyPr>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solidFill>
                <a:srgbClr val="000000"/>
              </a:solidFill>
              <a:latin typeface="Arial" charset="0"/>
            </a:endParaRPr>
          </a:p>
          <a:p>
            <a:pPr marL="342900" indent="-342900">
              <a:buFont typeface="+mj-lt"/>
              <a:buAutoNum type="arabicPeriod"/>
              <a:defRPr/>
            </a:pPr>
            <a:r>
              <a:rPr lang="en-US" dirty="0">
                <a:solidFill>
                  <a:srgbClr val="0033CC"/>
                </a:solidFill>
                <a:latin typeface="+mj-lt"/>
                <a:sym typeface="Wingdings" pitchFamily="2" charset="2"/>
              </a:rPr>
              <a:t>Do you ensure, the crew know the risk of fatigue and not having enough rest?</a:t>
            </a:r>
          </a:p>
          <a:p>
            <a:pPr marL="342900" indent="-342900">
              <a:buFont typeface="+mj-lt"/>
              <a:buAutoNum type="arabicPeriod"/>
              <a:defRPr/>
            </a:pPr>
            <a:r>
              <a:rPr lang="en-US" dirty="0">
                <a:solidFill>
                  <a:srgbClr val="0033CC"/>
                </a:solidFill>
                <a:latin typeface="+mj-lt"/>
                <a:sym typeface="Wingdings" pitchFamily="2" charset="2"/>
              </a:rPr>
              <a:t>Do you ensure, the crew know they  have the right to stop if they feel tired or unable to continue to work?</a:t>
            </a:r>
          </a:p>
          <a:p>
            <a:pPr marL="342900" indent="-342900">
              <a:buFont typeface="+mj-lt"/>
              <a:buAutoNum type="arabicPeriod"/>
              <a:defRPr/>
            </a:pPr>
            <a:r>
              <a:rPr lang="en-US" dirty="0">
                <a:solidFill>
                  <a:srgbClr val="0033CC"/>
                </a:solidFill>
                <a:latin typeface="+mj-lt"/>
                <a:sym typeface="Wingdings" pitchFamily="2" charset="2"/>
              </a:rPr>
              <a:t>Do you ensure , the crew is taken necessary precautions during fasting?</a:t>
            </a:r>
          </a:p>
          <a:p>
            <a:pPr marL="342900" indent="-342900">
              <a:buFont typeface="+mj-lt"/>
              <a:buAutoNum type="arabicPeriod"/>
              <a:defRPr/>
            </a:pPr>
            <a:r>
              <a:rPr lang="en-US" dirty="0">
                <a:solidFill>
                  <a:srgbClr val="0033CC"/>
                </a:solidFill>
                <a:latin typeface="+mj-lt"/>
                <a:sym typeface="Wingdings" pitchFamily="2" charset="2"/>
              </a:rPr>
              <a:t>Do you ensure , that planning is adequate during crisis, especially crew planning?</a:t>
            </a:r>
          </a:p>
          <a:p>
            <a:pPr marL="342900" indent="-342900">
              <a:defRPr/>
            </a:pPr>
            <a:endParaRPr lang="en-US" sz="1000" i="1"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a:p>
            <a:pPr marL="119063" indent="-119063">
              <a:buFontTx/>
              <a:buChar char="•"/>
              <a:defRPr/>
            </a:pPr>
            <a:endParaRPr lang="en-US" sz="1400" dirty="0">
              <a:solidFill>
                <a:srgbClr val="0033CC"/>
              </a:solidFill>
              <a:latin typeface="+mj-lt"/>
              <a:sym typeface="Wingdings" pitchFamily="2" charset="2"/>
            </a:endParaRPr>
          </a:p>
          <a:p>
            <a:pPr marL="119063" indent="-119063">
              <a:defRPr/>
            </a:pPr>
            <a:r>
              <a:rPr lang="en-US" sz="1400" dirty="0">
                <a:solidFill>
                  <a:srgbClr val="0033CC"/>
                </a:solidFill>
                <a:latin typeface="+mj-lt"/>
                <a:sym typeface="Wingdings" pitchFamily="2" charset="2"/>
              </a:rPr>
              <a:t>	</a:t>
            </a:r>
          </a:p>
          <a:p>
            <a:pPr marL="119063" indent="-119063">
              <a:buFontTx/>
              <a:buChar char="•"/>
              <a:defRPr/>
            </a:pPr>
            <a:endParaRPr lang="en-US" sz="1400" dirty="0">
              <a:solidFill>
                <a:srgbClr val="000000"/>
              </a:solidFill>
              <a:latin typeface="Arial" charset="0"/>
            </a:endParaRPr>
          </a:p>
          <a:p>
            <a:pPr marL="119063" indent="-119063">
              <a:defRPr/>
            </a:pPr>
            <a:endParaRPr lang="en-US" sz="1400" dirty="0">
              <a:solidFill>
                <a:srgbClr val="000000"/>
              </a:solidFill>
              <a:latin typeface="Arial" charset="0"/>
            </a:endParaRPr>
          </a:p>
          <a:p>
            <a:pPr marL="173038" indent="-173038">
              <a:buFont typeface="Arial" pitchFamily="34" charset="0"/>
              <a:buChar char="•"/>
              <a:defRPr/>
            </a:pPr>
            <a:endParaRPr lang="en-US" sz="800" dirty="0">
              <a:solidFill>
                <a:srgbClr val="000000"/>
              </a:solidFill>
              <a:latin typeface="Arial" charset="0"/>
            </a:endParaRP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1062668" y="849871"/>
            <a:ext cx="5301451" cy="369332"/>
          </a:xfrm>
          <a:prstGeom prst="rect">
            <a:avLst/>
          </a:prstGeom>
          <a:noFill/>
          <a:ln w="9525">
            <a:noFill/>
            <a:miter lim="800000"/>
            <a:headEnd/>
            <a:tailEnd/>
          </a:ln>
        </p:spPr>
        <p:txBody>
          <a:bodyPr wrap="none">
            <a:spAutoFit/>
          </a:bodyPr>
          <a:lstStyle/>
          <a:p>
            <a:pPr marL="114300" indent="-114300" algn="just">
              <a:defRPr/>
            </a:pPr>
            <a:r>
              <a:rPr lang="en-GB" b="1" dirty="0">
                <a:solidFill>
                  <a:srgbClr val="333399"/>
                </a:solidFill>
                <a:latin typeface="Tahoma" pitchFamily="34" charset="0"/>
              </a:rPr>
              <a:t>Date:</a:t>
            </a:r>
            <a:r>
              <a:rPr lang="en-US" b="1" dirty="0">
                <a:solidFill>
                  <a:srgbClr val="333399"/>
                </a:solidFill>
                <a:latin typeface="Tahoma" pitchFamily="34" charset="0"/>
              </a:rPr>
              <a:t> 26.04.2020    Incident title: HiPo#27a</a:t>
            </a:r>
          </a:p>
        </p:txBody>
      </p:sp>
    </p:spTree>
    <p:extLst>
      <p:ext uri="{BB962C8B-B14F-4D97-AF65-F5344CB8AC3E}">
        <p14:creationId xmlns:p14="http://schemas.microsoft.com/office/powerpoint/2010/main" val="16934213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92426</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351084-8E99-4096-A83C-1051D8E5DB6C}"/>
</file>

<file path=customXml/itemProps2.xml><?xml version="1.0" encoding="utf-8"?>
<ds:datastoreItem xmlns:ds="http://schemas.openxmlformats.org/officeDocument/2006/customXml" ds:itemID="{ECEB1FCF-0E89-482E-A62E-598FF58845D8}"/>
</file>

<file path=customXml/itemProps3.xml><?xml version="1.0" encoding="utf-8"?>
<ds:datastoreItem xmlns:ds="http://schemas.openxmlformats.org/officeDocument/2006/customXml" ds:itemID="{5643A46C-72B3-4012-8CB2-E0E23D8B71D1}"/>
</file>

<file path=docProps/app.xml><?xml version="1.0" encoding="utf-8"?>
<Properties xmlns="http://schemas.openxmlformats.org/officeDocument/2006/extended-properties" xmlns:vt="http://schemas.openxmlformats.org/officeDocument/2006/docPropsVTypes">
  <TotalTime>549</TotalTime>
  <Words>535</Words>
  <Application>Microsoft Office PowerPoint</Application>
  <PresentationFormat>Widescreen</PresentationFormat>
  <Paragraphs>56</Paragraphs>
  <Slides>2</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vt:i4>
      </vt:variant>
    </vt:vector>
  </HeadingPairs>
  <TitlesOfParts>
    <vt:vector size="12" baseType="lpstr">
      <vt:lpstr>Arial</vt:lpstr>
      <vt:lpstr>Calibri</vt:lpstr>
      <vt:lpstr>Calibri Light</vt:lpstr>
      <vt:lpstr>Gill Sans</vt:lpstr>
      <vt:lpstr>Gill Sans Light</vt:lpstr>
      <vt:lpstr>Tahoma</vt:lpstr>
      <vt:lpstr>Webdings</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93</cp:revision>
  <dcterms:created xsi:type="dcterms:W3CDTF">2018-09-24T07:27:56Z</dcterms:created>
  <dcterms:modified xsi:type="dcterms:W3CDTF">2020-11-03T09:34:01Z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