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38" r:id="rId6"/>
    <p:sldId id="33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2710B0"/>
    <a:srgbClr val="0D38B3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EF2EE-392F-484F-AA08-555E12A112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61" y="3768386"/>
            <a:ext cx="2038351" cy="1990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689CC1-2E8D-48AF-8526-399DE30DC0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61" y="828255"/>
            <a:ext cx="2038351" cy="2688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95132" y="828254"/>
            <a:ext cx="8060795" cy="48320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03.05.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2020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HiPo#29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slickline lubricator was lowered, sudden release of tool string BHA (~200 kg) stuck inside the lubricator led to a fallen object (3.5 m height) on rig floor near to well center and release of trapped pressure (~11,000 kPa). </a:t>
            </a:r>
          </a:p>
          <a:p>
            <a:pPr marL="342900" indent="-342900"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20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Full-bore lubricator with same ID is recommended.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Always have BHA against the stuffing box prior to changes in pressure in the lubricator (pressure test, equalization, opening the well, </a:t>
            </a:r>
            <a:r>
              <a:rPr lang="en-US" dirty="0" err="1">
                <a:cs typeface="Tahoma" pitchFamily="34" charset="0"/>
              </a:rPr>
              <a:t>etc</a:t>
            </a:r>
            <a:r>
              <a:rPr lang="en-US" dirty="0">
                <a:cs typeface="Tahoma" pitchFamily="34" charset="0"/>
              </a:rPr>
              <a:t> …)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Always prepare &amp; review a stack-up diagram to avoid pulling bigger OD into smaller </a:t>
            </a:r>
            <a:r>
              <a:rPr lang="en-US" dirty="0" smtClean="0">
                <a:cs typeface="Tahoma" pitchFamily="34" charset="0"/>
              </a:rPr>
              <a:t>OD.</a:t>
            </a:r>
            <a:endParaRPr lang="en-US" dirty="0">
              <a:cs typeface="Tahoma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Ensure that SOP are regularly reviewed and updated to capture the learnings from incidents.</a:t>
            </a:r>
          </a:p>
          <a:p>
            <a:pPr eaLnBrk="1" hangingPunct="1">
              <a:defRPr/>
            </a:pPr>
            <a:endParaRPr lang="en-US" sz="120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28482" y="5466391"/>
            <a:ext cx="6505433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Interface Management by Site Supervisor is key to achieve alignment between different parties.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347682" y="2838451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0347682" y="515751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5132" y="6238928"/>
            <a:ext cx="7577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49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39233" y="1252541"/>
            <a:ext cx="8609013" cy="53245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FF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your HEMP is reviewed regularly to implement leanings from previous incidents?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SOP is provided and effectively communicated to all involved parties?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SWI/Procedure provided at proper level of details to cover all possible scenarios?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Interface management  plan the work to ensure the correct equipment for the job are on site prior to the job commencement </a:t>
            </a:r>
            <a:r>
              <a:rPr lang="en-US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239233" y="909322"/>
            <a:ext cx="5028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03.05.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2020  Incident title: HiPo#29</a:t>
            </a:r>
          </a:p>
        </p:txBody>
      </p:sp>
    </p:spTree>
    <p:extLst>
      <p:ext uri="{BB962C8B-B14F-4D97-AF65-F5344CB8AC3E}">
        <p14:creationId xmlns:p14="http://schemas.microsoft.com/office/powerpoint/2010/main" val="319766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841F1-EC56-4740-8140-693E7A3F3685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500</Words>
  <Application>Microsoft Office PowerPoint</Application>
  <PresentationFormat>Widescreen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95</cp:revision>
  <dcterms:created xsi:type="dcterms:W3CDTF">2018-09-24T07:27:56Z</dcterms:created>
  <dcterms:modified xsi:type="dcterms:W3CDTF">2020-11-03T10:01:16Z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