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65" r:id="rId6"/>
    <p:sldId id="3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7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52728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86572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8575" y="550711"/>
            <a:ext cx="7003126" cy="5009064"/>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30.04.2020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HiPo#30</a:t>
            </a:r>
            <a:endParaRPr lang="en-US" b="1" dirty="0">
              <a:solidFill>
                <a:srgbClr val="FF0000"/>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p>
          <a:p>
            <a:r>
              <a:rPr lang="en-US" dirty="0" smtClean="0">
                <a:cs typeface="Arial" panose="020B0604020202020204" pitchFamily="34" charset="0"/>
              </a:rPr>
              <a:t>During </a:t>
            </a:r>
            <a:r>
              <a:rPr lang="en-US" dirty="0">
                <a:cs typeface="Arial" panose="020B0604020202020204" pitchFamily="34" charset="0"/>
              </a:rPr>
              <a:t>laying down of liner running tool (total length of Running tool was 12m) onto the cat walk using rig winch from top side and crane with sling from the lower part. </a:t>
            </a:r>
            <a:r>
              <a:rPr lang="en-US" dirty="0" smtClean="0">
                <a:cs typeface="Arial" panose="020B0604020202020204" pitchFamily="34" charset="0"/>
              </a:rPr>
              <a:t>A </a:t>
            </a:r>
            <a:r>
              <a:rPr lang="en-US" dirty="0">
                <a:cs typeface="Arial" panose="020B0604020202020204" pitchFamily="34" charset="0"/>
              </a:rPr>
              <a:t>bend on the string was noticed, the string parted from the connection below the running tool. </a:t>
            </a:r>
            <a:r>
              <a:rPr lang="en-US" dirty="0" smtClean="0">
                <a:cs typeface="Arial" panose="020B0604020202020204" pitchFamily="34" charset="0"/>
              </a:rPr>
              <a:t>The </a:t>
            </a:r>
            <a:r>
              <a:rPr lang="en-US" dirty="0">
                <a:cs typeface="Arial" panose="020B0604020202020204" pitchFamily="34" charset="0"/>
              </a:rPr>
              <a:t>running tool was at a height around 7m above the cat walk and the lower part length was about 6m. </a:t>
            </a:r>
            <a:r>
              <a:rPr lang="en-US" dirty="0" smtClean="0">
                <a:cs typeface="Arial" panose="020B0604020202020204" pitchFamily="34" charset="0"/>
              </a:rPr>
              <a:t>Each </a:t>
            </a:r>
            <a:r>
              <a:rPr lang="en-US" dirty="0">
                <a:cs typeface="Arial" panose="020B0604020202020204" pitchFamily="34" charset="0"/>
              </a:rPr>
              <a:t>part hung and swung above the cat walk area. Catwalk area was clear of personnel. </a:t>
            </a:r>
            <a:r>
              <a:rPr lang="en-US" dirty="0" smtClean="0">
                <a:cs typeface="Arial" panose="020B0604020202020204" pitchFamily="34" charset="0"/>
              </a:rPr>
              <a:t>The </a:t>
            </a:r>
            <a:r>
              <a:rPr lang="en-US" dirty="0">
                <a:cs typeface="Arial" panose="020B0604020202020204" pitchFamily="34" charset="0"/>
              </a:rPr>
              <a:t>two parts were laid down separately.</a:t>
            </a: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71450" indent="-171450">
              <a:buFont typeface="Arial" panose="020B0604020202020204" pitchFamily="34" charset="0"/>
              <a:buChar char="•"/>
              <a:defRPr/>
            </a:pPr>
            <a:r>
              <a:rPr lang="en-US" sz="1600" dirty="0">
                <a:cs typeface="Tahoma" pitchFamily="34" charset="0"/>
              </a:rPr>
              <a:t>Always perform risk assessment prior to commencing a task Always prepare lift plan to address every </a:t>
            </a:r>
            <a:r>
              <a:rPr lang="en-US" sz="1600" dirty="0" smtClean="0">
                <a:cs typeface="Tahoma" pitchFamily="34" charset="0"/>
              </a:rPr>
              <a:t>lift. </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involved all concerned parties into the pre-task safety </a:t>
            </a:r>
            <a:r>
              <a:rPr lang="en-US" sz="1600" dirty="0" smtClean="0">
                <a:cs typeface="Tahoma" pitchFamily="34" charset="0"/>
              </a:rPr>
              <a:t>discussion. </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address all safety precautionary measures requested by PTW </a:t>
            </a:r>
            <a:r>
              <a:rPr lang="en-US" sz="1600" dirty="0" smtClean="0">
                <a:cs typeface="Tahoma" pitchFamily="34" charset="0"/>
              </a:rPr>
              <a:t>procedure. </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STOP unsafe </a:t>
            </a:r>
            <a:r>
              <a:rPr lang="en-US" sz="1600" dirty="0" smtClean="0">
                <a:cs typeface="Tahoma" pitchFamily="34" charset="0"/>
              </a:rPr>
              <a:t>acts/conditions.</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ensure tandem lift is given additional </a:t>
            </a:r>
            <a:r>
              <a:rPr lang="en-US" sz="1600" dirty="0" smtClean="0">
                <a:cs typeface="Tahoma" pitchFamily="34" charset="0"/>
              </a:rPr>
              <a:t>considerations.</a:t>
            </a:r>
            <a:endParaRPr lang="en-US" sz="1600" dirty="0">
              <a:cs typeface="Tahoma" pitchFamily="34" charset="0"/>
            </a:endParaRPr>
          </a:p>
          <a:p>
            <a:pPr marL="171450" indent="-171450">
              <a:buFont typeface="Arial" panose="020B0604020202020204" pitchFamily="34" charset="0"/>
              <a:buChar char="•"/>
              <a:defRPr/>
            </a:pPr>
            <a:r>
              <a:rPr lang="en-US" sz="1600" dirty="0">
                <a:cs typeface="Tahoma" pitchFamily="34" charset="0"/>
              </a:rPr>
              <a:t>Always fully address 10 questions for a safe lift prior to </a:t>
            </a:r>
            <a:r>
              <a:rPr lang="en-US" sz="1600" dirty="0" smtClean="0">
                <a:cs typeface="Tahoma" pitchFamily="34" charset="0"/>
              </a:rPr>
              <a:t>lifting. </a:t>
            </a:r>
            <a:endParaRPr lang="en-US" sz="1600" dirty="0"/>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48575" y="5633169"/>
            <a:ext cx="6438000" cy="584775"/>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ensure that long assemblies are lifted using a single crane method</a:t>
            </a:r>
          </a:p>
        </p:txBody>
      </p:sp>
      <p:sp>
        <p:nvSpPr>
          <p:cNvPr id="16" name="Text Box 12"/>
          <p:cNvSpPr txBox="1">
            <a:spLocks noChangeArrowheads="1"/>
          </p:cNvSpPr>
          <p:nvPr/>
        </p:nvSpPr>
        <p:spPr bwMode="auto">
          <a:xfrm>
            <a:off x="2743200" y="-76199"/>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599BE966-46B5-48D7-B6D4-5C08B87454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427" y="807225"/>
            <a:ext cx="4275093" cy="2194373"/>
          </a:xfrm>
          <a:prstGeom prst="rect">
            <a:avLst/>
          </a:prstGeom>
        </p:spPr>
      </p:pic>
      <p:grpSp>
        <p:nvGrpSpPr>
          <p:cNvPr id="26633" name="Group 131"/>
          <p:cNvGrpSpPr>
            <a:grpSpLocks/>
          </p:cNvGrpSpPr>
          <p:nvPr/>
        </p:nvGrpSpPr>
        <p:grpSpPr bwMode="auto">
          <a:xfrm>
            <a:off x="11253219" y="960000"/>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4" name="Picture 13">
            <a:extLst>
              <a:ext uri="{FF2B5EF4-FFF2-40B4-BE49-F238E27FC236}">
                <a16:creationId xmlns:a16="http://schemas.microsoft.com/office/drawing/2014/main" id="{8922EBEB-0F2A-4250-A27F-F8E823EFA6FD}"/>
              </a:ext>
            </a:extLst>
          </p:cNvPr>
          <p:cNvPicPr/>
          <p:nvPr/>
        </p:nvPicPr>
        <p:blipFill>
          <a:blip r:embed="rId4" cstate="email">
            <a:extLst>
              <a:ext uri="{28A0092B-C50C-407E-A947-70E740481C1C}">
                <a14:useLocalDpi xmlns:a14="http://schemas.microsoft.com/office/drawing/2010/main"/>
              </a:ext>
            </a:extLst>
          </a:blip>
          <a:stretch>
            <a:fillRect/>
          </a:stretch>
        </p:blipFill>
        <p:spPr>
          <a:xfrm>
            <a:off x="7610452" y="3461039"/>
            <a:ext cx="4275093" cy="1993452"/>
          </a:xfrm>
          <a:prstGeom prst="rect">
            <a:avLst/>
          </a:prstGeom>
        </p:spPr>
      </p:pic>
      <p:sp>
        <p:nvSpPr>
          <p:cNvPr id="15" name="Rectangle 14">
            <a:extLst>
              <a:ext uri="{FF2B5EF4-FFF2-40B4-BE49-F238E27FC236}">
                <a16:creationId xmlns:a16="http://schemas.microsoft.com/office/drawing/2014/main" id="{30703505-4A8A-42EB-8347-4F2B8484E0FD}"/>
              </a:ext>
            </a:extLst>
          </p:cNvPr>
          <p:cNvSpPr/>
          <p:nvPr/>
        </p:nvSpPr>
        <p:spPr>
          <a:xfrm>
            <a:off x="7496287" y="3055243"/>
            <a:ext cx="4252233" cy="2882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108CAD2-01CE-4C3F-B1BF-582456FC81FE}"/>
              </a:ext>
            </a:extLst>
          </p:cNvPr>
          <p:cNvSpPr/>
          <p:nvPr/>
        </p:nvSpPr>
        <p:spPr>
          <a:xfrm>
            <a:off x="6448672" y="3074992"/>
            <a:ext cx="6324600" cy="276999"/>
          </a:xfrm>
          <a:prstGeom prst="rect">
            <a:avLst/>
          </a:prstGeom>
        </p:spPr>
        <p:txBody>
          <a:bodyPr wrap="square">
            <a:spAutoFit/>
          </a:bodyPr>
          <a:lstStyle/>
          <a:p>
            <a:pPr algn="ctr"/>
            <a:r>
              <a:rPr lang="en-US" sz="1200" b="1" dirty="0">
                <a:latin typeface="+mj-lt"/>
              </a:rPr>
              <a:t>Wrong: the tool being lifted in a tandem lift </a:t>
            </a:r>
          </a:p>
        </p:txBody>
      </p:sp>
      <p:sp>
        <p:nvSpPr>
          <p:cNvPr id="18" name="Rectangle 17">
            <a:extLst>
              <a:ext uri="{FF2B5EF4-FFF2-40B4-BE49-F238E27FC236}">
                <a16:creationId xmlns:a16="http://schemas.microsoft.com/office/drawing/2014/main" id="{A40DFD39-719F-4624-BFAD-471742867B54}"/>
              </a:ext>
            </a:extLst>
          </p:cNvPr>
          <p:cNvSpPr/>
          <p:nvPr/>
        </p:nvSpPr>
        <p:spPr>
          <a:xfrm>
            <a:off x="7633312" y="5503870"/>
            <a:ext cx="4275093" cy="27597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65AB6CA-E770-491E-9B36-7A710DF7B3B8}"/>
              </a:ext>
            </a:extLst>
          </p:cNvPr>
          <p:cNvSpPr/>
          <p:nvPr/>
        </p:nvSpPr>
        <p:spPr>
          <a:xfrm>
            <a:off x="7473427" y="5503870"/>
            <a:ext cx="4572000" cy="276999"/>
          </a:xfrm>
          <a:prstGeom prst="rect">
            <a:avLst/>
          </a:prstGeom>
        </p:spPr>
        <p:txBody>
          <a:bodyPr>
            <a:spAutoFit/>
          </a:bodyPr>
          <a:lstStyle/>
          <a:p>
            <a:pPr algn="ctr"/>
            <a:r>
              <a:rPr lang="en-US" sz="1200" b="1" dirty="0">
                <a:latin typeface="+mj-lt"/>
              </a:rPr>
              <a:t>Correct: the tool being lifted with a crane only</a:t>
            </a:r>
          </a:p>
        </p:txBody>
      </p:sp>
      <p:sp>
        <p:nvSpPr>
          <p:cNvPr id="26634" name="Freeform 132"/>
          <p:cNvSpPr>
            <a:spLocks/>
          </p:cNvSpPr>
          <p:nvPr/>
        </p:nvSpPr>
        <p:spPr bwMode="auto">
          <a:xfrm>
            <a:off x="11227294" y="364846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7" name="Rectangle 16"/>
          <p:cNvSpPr>
            <a:spLocks noChangeArrowheads="1"/>
          </p:cNvSpPr>
          <p:nvPr/>
        </p:nvSpPr>
        <p:spPr bwMode="auto">
          <a:xfrm>
            <a:off x="448575" y="6299629"/>
            <a:ext cx="7204265" cy="36933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a:t>
            </a:r>
            <a:r>
              <a:rPr lang="en-US" sz="1600" b="1" dirty="0" smtClean="0"/>
              <a:t>Lifting </a:t>
            </a:r>
            <a:endParaRPr lang="en-US"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27052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04056" y="1241442"/>
            <a:ext cx="9702043" cy="4770537"/>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the hazards have been identified and controlled as ALARP?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 consistent approach is applied across different rigs for the liner hanger assembly rigging method?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the lift plan adequately addresses all risks of the lift?</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10 questions for a safe lift are addressed fully prior to each lift?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non-routine lifts are supervised by a Lifting Supervisor?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key personnel involved in the preparation of lift plan are competent?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all safety precautions are fully addressed prior to authorizing PTW?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the procedures provide clear method statement? </a:t>
            </a:r>
          </a:p>
          <a:p>
            <a:pPr marL="342900" indent="-342900">
              <a:buFont typeface="+mj-lt"/>
              <a:buAutoNum type="arabicPeriod"/>
              <a:defRPr/>
            </a:pPr>
            <a:r>
              <a:rPr lang="en-US" dirty="0">
                <a:solidFill>
                  <a:srgbClr val="0D38B3"/>
                </a:solidFill>
                <a:latin typeface="+mj-lt"/>
                <a:cs typeface="Arial" panose="020B0604020202020204" pitchFamily="34" charset="0"/>
                <a:sym typeface="Wingdings" pitchFamily="2" charset="2"/>
              </a:rPr>
              <a:t>Do you ensure that your lifting operations comply to PDO SP 2273?</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400" dirty="0">
              <a:solidFill>
                <a:schemeClr val="accent2"/>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sp>
        <p:nvSpPr>
          <p:cNvPr id="27653" name="Rectangle 8"/>
          <p:cNvSpPr>
            <a:spLocks noChangeArrowheads="1"/>
          </p:cNvSpPr>
          <p:nvPr/>
        </p:nvSpPr>
        <p:spPr bwMode="auto">
          <a:xfrm>
            <a:off x="1023107" y="856846"/>
            <a:ext cx="5298245"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30.04.2020      Incident title: HiPo#30</a:t>
            </a:r>
            <a:endParaRPr lang="en-US" b="1" dirty="0">
              <a:solidFill>
                <a:srgbClr val="FF0000"/>
              </a:solidFill>
              <a:latin typeface="Tahoma" pitchFamily="34" charset="0"/>
            </a:endParaRPr>
          </a:p>
        </p:txBody>
      </p:sp>
      <p:sp>
        <p:nvSpPr>
          <p:cNvPr id="11" name="Text Box 12">
            <a:extLst>
              <a:ext uri="{FF2B5EF4-FFF2-40B4-BE49-F238E27FC236}">
                <a16:creationId xmlns:a16="http://schemas.microsoft.com/office/drawing/2014/main" id="{31DFD7AB-CB69-40D7-9EEB-9A044C29691F}"/>
              </a:ext>
            </a:extLst>
          </p:cNvPr>
          <p:cNvSpPr txBox="1">
            <a:spLocks noChangeArrowheads="1"/>
          </p:cNvSpPr>
          <p:nvPr/>
        </p:nvSpPr>
        <p:spPr bwMode="auto">
          <a:xfrm>
            <a:off x="2819401" y="50047"/>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161005018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F1610E2-E929-46BE-A6E8-4E1479C60EBB}"/>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639</TotalTime>
  <Words>629</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104</cp:revision>
  <dcterms:created xsi:type="dcterms:W3CDTF">2018-09-24T07:27:56Z</dcterms:created>
  <dcterms:modified xsi:type="dcterms:W3CDTF">2020-11-03T10:06:28Z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